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70"/>
  </p:notesMasterIdLst>
  <p:handoutMasterIdLst>
    <p:handoutMasterId r:id="rId71"/>
  </p:handoutMasterIdLst>
  <p:sldIdLst>
    <p:sldId id="256" r:id="rId2"/>
    <p:sldId id="371" r:id="rId3"/>
    <p:sldId id="381" r:id="rId4"/>
    <p:sldId id="382" r:id="rId5"/>
    <p:sldId id="257" r:id="rId6"/>
    <p:sldId id="380" r:id="rId7"/>
    <p:sldId id="258" r:id="rId8"/>
    <p:sldId id="288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373" r:id="rId17"/>
    <p:sldId id="267" r:id="rId18"/>
    <p:sldId id="289" r:id="rId19"/>
    <p:sldId id="268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8" r:id="rId28"/>
    <p:sldId id="281" r:id="rId29"/>
    <p:sldId id="279" r:id="rId30"/>
    <p:sldId id="280" r:id="rId31"/>
    <p:sldId id="376" r:id="rId32"/>
    <p:sldId id="282" r:id="rId33"/>
    <p:sldId id="284" r:id="rId34"/>
    <p:sldId id="286" r:id="rId35"/>
    <p:sldId id="290" r:id="rId36"/>
    <p:sldId id="291" r:id="rId37"/>
    <p:sldId id="292" r:id="rId38"/>
    <p:sldId id="293" r:id="rId39"/>
    <p:sldId id="295" r:id="rId40"/>
    <p:sldId id="296" r:id="rId41"/>
    <p:sldId id="297" r:id="rId42"/>
    <p:sldId id="298" r:id="rId43"/>
    <p:sldId id="299" r:id="rId44"/>
    <p:sldId id="300" r:id="rId45"/>
    <p:sldId id="302" r:id="rId46"/>
    <p:sldId id="303" r:id="rId47"/>
    <p:sldId id="304" r:id="rId48"/>
    <p:sldId id="305" r:id="rId49"/>
    <p:sldId id="306" r:id="rId50"/>
    <p:sldId id="37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23" r:id="rId67"/>
    <p:sldId id="324" r:id="rId68"/>
    <p:sldId id="374" r:id="rId69"/>
  </p:sldIdLst>
  <p:sldSz cx="9144000" cy="6858000" type="screen4x3"/>
  <p:notesSz cx="9601200" cy="7315200"/>
  <p:defaultTextStyle>
    <a:defPPr>
      <a:defRPr lang="el-G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pos="437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hiddenSlides="1" frameSlides="1"/>
  <p:clrMru>
    <a:srgbClr val="FF0000"/>
    <a:srgbClr val="3366FF"/>
    <a:srgbClr val="0000CC"/>
    <a:srgbClr val="E1F4FF"/>
    <a:srgbClr val="5F5F5F"/>
    <a:srgbClr val="000000"/>
    <a:srgbClr val="00FF99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05"/>
    <p:restoredTop sz="93878"/>
  </p:normalViewPr>
  <p:slideViewPr>
    <p:cSldViewPr showGuides="1">
      <p:cViewPr>
        <p:scale>
          <a:sx n="125" d="100"/>
          <a:sy n="125" d="100"/>
        </p:scale>
        <p:origin x="1944" y="-24"/>
      </p:cViewPr>
      <p:guideLst>
        <p:guide orient="horz" pos="2296"/>
        <p:guide pos="437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12720"/>
    </p:cViewPr>
  </p:sorterViewPr>
  <p:notesViewPr>
    <p:cSldViewPr showGuides="1">
      <p:cViewPr varScale="1">
        <p:scale>
          <a:sx n="58" d="100"/>
          <a:sy n="58" d="100"/>
        </p:scale>
        <p:origin x="-852" y="-96"/>
      </p:cViewPr>
      <p:guideLst>
        <p:guide orient="horz" pos="2304"/>
        <p:guide pos="30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70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70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70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58E0DF0-3ED3-5E4D-AA6C-471213514A64}" type="slidenum">
              <a:rPr lang="en-US">
                <a:latin typeface="Calibri"/>
              </a:rPr>
              <a:pPr>
                <a:defRPr/>
              </a:pPr>
              <a:t>‹#›</a:t>
            </a:fld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91862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l-GR" noProof="0" dirty="0"/>
              <a:t>Click to edit Master text styles</a:t>
            </a:r>
          </a:p>
          <a:p>
            <a:pPr lvl="1"/>
            <a:r>
              <a:rPr lang="el-GR" noProof="0" dirty="0"/>
              <a:t>Second level</a:t>
            </a:r>
          </a:p>
          <a:p>
            <a:pPr lvl="2"/>
            <a:r>
              <a:rPr lang="el-GR" noProof="0" dirty="0"/>
              <a:t>Third level</a:t>
            </a:r>
          </a:p>
          <a:p>
            <a:pPr lvl="3"/>
            <a:r>
              <a:rPr lang="el-GR" noProof="0" dirty="0"/>
              <a:t>Fourth level</a:t>
            </a:r>
          </a:p>
          <a:p>
            <a:pPr lvl="4"/>
            <a:r>
              <a:rPr lang="el-GR" noProof="0" dirty="0"/>
              <a:t>Fifth level</a:t>
            </a:r>
          </a:p>
        </p:txBody>
      </p:sp>
      <p:sp>
        <p:nvSpPr>
          <p:cNvPr id="399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Calibri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99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alibri"/>
              </a:defRPr>
            </a:lvl1pPr>
          </a:lstStyle>
          <a:p>
            <a:pPr>
              <a:defRPr/>
            </a:pPr>
            <a:fld id="{D0E39A8F-8282-014B-89D7-14DC77A1C5EE}" type="slidenum">
              <a:rPr lang="el-GR" smtClean="0"/>
              <a:pPr>
                <a:defRPr/>
              </a:pPr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7975522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57C28C7-3460-A34A-AD41-786002934CD0}" type="slidenum">
              <a:rPr lang="el-GR" sz="1300">
                <a:latin typeface="Calibri"/>
              </a:rPr>
              <a:pPr eaLnBrk="1" hangingPunct="1"/>
              <a:t>1</a:t>
            </a:fld>
            <a:endParaRPr lang="el-GR" sz="1300" dirty="0">
              <a:latin typeface="Calibri"/>
            </a:endParaRPr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667F33E-6AD1-4041-B1AC-4D21298DD505}" type="slidenum">
              <a:rPr lang="el-GR" sz="1300">
                <a:latin typeface="Calibri"/>
              </a:rPr>
              <a:pPr eaLnBrk="1" hangingPunct="1"/>
              <a:t>12</a:t>
            </a:fld>
            <a:endParaRPr lang="el-GR" sz="1300">
              <a:latin typeface="Calibri"/>
            </a:endParaRPr>
          </a:p>
        </p:txBody>
      </p:sp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52F9F83-9163-0C4A-89C0-1A54CF83370B}" type="slidenum">
              <a:rPr lang="el-GR" sz="1300">
                <a:latin typeface="Calibri"/>
              </a:rPr>
              <a:pPr eaLnBrk="1" hangingPunct="1"/>
              <a:t>13</a:t>
            </a:fld>
            <a:endParaRPr lang="el-GR" sz="1300">
              <a:latin typeface="Calibri"/>
            </a:endParaRPr>
          </a:p>
        </p:txBody>
      </p:sp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F9AE253-430F-0A49-92EA-5C3EA063F423}" type="slidenum">
              <a:rPr lang="el-GR" sz="1300">
                <a:latin typeface="Calibri"/>
              </a:rPr>
              <a:pPr eaLnBrk="1" hangingPunct="1"/>
              <a:t>14</a:t>
            </a:fld>
            <a:endParaRPr lang="el-GR" sz="1300">
              <a:latin typeface="Calibri"/>
            </a:endParaRPr>
          </a:p>
        </p:txBody>
      </p:sp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D27D90A-B369-6244-B833-FDC8F5C5FA16}" type="slidenum">
              <a:rPr lang="el-GR" sz="1300">
                <a:latin typeface="Calibri"/>
              </a:rPr>
              <a:pPr eaLnBrk="1" hangingPunct="1"/>
              <a:t>15</a:t>
            </a:fld>
            <a:endParaRPr lang="el-GR" sz="1300">
              <a:latin typeface="Calibri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922C5D3-79A4-4D48-8BB3-5A17C0FF24A3}" type="slidenum">
              <a:rPr lang="el-GR" sz="1300">
                <a:latin typeface="Calibri"/>
              </a:rPr>
              <a:pPr eaLnBrk="1" hangingPunct="1"/>
              <a:t>16</a:t>
            </a:fld>
            <a:endParaRPr lang="el-GR" sz="1300">
              <a:latin typeface="Calibri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2313B2F-5EA1-BF4F-99AF-26118B6D0A47}" type="slidenum">
              <a:rPr lang="el-GR" sz="1300">
                <a:latin typeface="Calibri"/>
              </a:rPr>
              <a:pPr eaLnBrk="1" hangingPunct="1"/>
              <a:t>17</a:t>
            </a:fld>
            <a:endParaRPr lang="el-GR" sz="1300">
              <a:latin typeface="Calibri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6F7992C-CA9C-E34A-88E5-7538E89F21B5}" type="slidenum">
              <a:rPr lang="el-GR" sz="1300">
                <a:latin typeface="Calibri"/>
              </a:rPr>
              <a:pPr eaLnBrk="1" hangingPunct="1"/>
              <a:t>18</a:t>
            </a:fld>
            <a:endParaRPr lang="el-GR" sz="1300">
              <a:latin typeface="Calibri"/>
            </a:endParaRPr>
          </a:p>
        </p:txBody>
      </p:sp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B31A72B-50C3-B144-8B9C-5191F5B0542A}" type="slidenum">
              <a:rPr lang="el-GR" sz="1300">
                <a:latin typeface="Calibri"/>
              </a:rPr>
              <a:pPr eaLnBrk="1" hangingPunct="1"/>
              <a:t>19</a:t>
            </a:fld>
            <a:endParaRPr lang="el-GR" sz="1300">
              <a:latin typeface="Calibri"/>
            </a:endParaRPr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DFC007F-19E5-804F-BDD4-CC7D6B101A08}" type="slidenum">
              <a:rPr lang="el-GR" sz="1300">
                <a:latin typeface="Calibri"/>
              </a:rPr>
              <a:pPr eaLnBrk="1" hangingPunct="1"/>
              <a:t>20</a:t>
            </a:fld>
            <a:endParaRPr lang="el-GR" sz="1300">
              <a:latin typeface="Calibri"/>
            </a:endParaRPr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4AAF2B7-1EE2-F741-9496-D168AEA49C8A}" type="slidenum">
              <a:rPr lang="el-GR" sz="1300">
                <a:latin typeface="Calibri"/>
              </a:rPr>
              <a:pPr eaLnBrk="1" hangingPunct="1"/>
              <a:t>21</a:t>
            </a:fld>
            <a:endParaRPr lang="el-GR" sz="1300">
              <a:latin typeface="Calibri"/>
            </a:endParaRPr>
          </a:p>
        </p:txBody>
      </p:sp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E89AC60-964E-5046-9463-AC2A234ED9F2}" type="slidenum">
              <a:rPr lang="el-GR" sz="1300">
                <a:latin typeface="Calibri"/>
              </a:rPr>
              <a:pPr eaLnBrk="1" hangingPunct="1"/>
              <a:t>2</a:t>
            </a:fld>
            <a:endParaRPr lang="el-GR" sz="1300" dirty="0">
              <a:latin typeface="Calibri"/>
            </a:endParaRPr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D544A29-8DBD-5140-A61C-7CB285BDA294}" type="slidenum">
              <a:rPr lang="el-GR" sz="1300">
                <a:latin typeface="Calibri"/>
              </a:rPr>
              <a:pPr eaLnBrk="1" hangingPunct="1"/>
              <a:t>22</a:t>
            </a:fld>
            <a:endParaRPr lang="el-GR" sz="1300">
              <a:latin typeface="Calibri"/>
            </a:endParaRPr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E5F9281-8F3B-AB4A-B19D-394D0724221E}" type="slidenum">
              <a:rPr lang="el-GR" sz="1300">
                <a:latin typeface="Calibri"/>
              </a:rPr>
              <a:pPr eaLnBrk="1" hangingPunct="1"/>
              <a:t>23</a:t>
            </a:fld>
            <a:endParaRPr lang="el-GR" sz="1300">
              <a:latin typeface="Calibri"/>
            </a:endParaRPr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E67488F-D205-9643-B190-FCEA69FBFA90}" type="slidenum">
              <a:rPr lang="el-GR" sz="1300">
                <a:latin typeface="Calibri"/>
              </a:rPr>
              <a:pPr eaLnBrk="1" hangingPunct="1"/>
              <a:t>24</a:t>
            </a:fld>
            <a:endParaRPr lang="el-GR" sz="1300">
              <a:latin typeface="Calibri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D05BA7D-6180-434F-87FC-F79C605C5503}" type="slidenum">
              <a:rPr lang="el-GR" sz="1300">
                <a:latin typeface="Calibri"/>
              </a:rPr>
              <a:pPr eaLnBrk="1" hangingPunct="1"/>
              <a:t>25</a:t>
            </a:fld>
            <a:endParaRPr lang="el-GR" sz="1300">
              <a:latin typeface="Calibri"/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4FCA00F-98B9-324E-A4F1-EA9C2C808426}" type="slidenum">
              <a:rPr lang="el-GR" sz="1300">
                <a:latin typeface="Calibri"/>
              </a:rPr>
              <a:pPr eaLnBrk="1" hangingPunct="1"/>
              <a:t>26</a:t>
            </a:fld>
            <a:endParaRPr lang="el-GR" sz="1300">
              <a:latin typeface="Calibri"/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640FB9F-79C5-B344-A2AD-37336259CA68}" type="slidenum">
              <a:rPr lang="el-GR" sz="1300">
                <a:latin typeface="Calibri"/>
              </a:rPr>
              <a:pPr eaLnBrk="1" hangingPunct="1"/>
              <a:t>27</a:t>
            </a:fld>
            <a:endParaRPr lang="el-GR" sz="1300">
              <a:latin typeface="Calibri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EECE966-6EA6-FD4A-9BC9-5991379F2C8C}" type="slidenum">
              <a:rPr lang="el-GR" sz="1300">
                <a:latin typeface="Calibri"/>
              </a:rPr>
              <a:pPr eaLnBrk="1" hangingPunct="1"/>
              <a:t>28</a:t>
            </a:fld>
            <a:endParaRPr lang="el-GR" sz="1300">
              <a:latin typeface="Calibri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1D51E00-84C9-EF47-8F8B-CBC6370A199B}" type="slidenum">
              <a:rPr lang="el-GR" sz="1300">
                <a:latin typeface="Calibri"/>
              </a:rPr>
              <a:pPr eaLnBrk="1" hangingPunct="1"/>
              <a:t>29</a:t>
            </a:fld>
            <a:endParaRPr lang="el-GR" sz="1300">
              <a:latin typeface="Calibri"/>
            </a:endParaRPr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FB02AEB-A61E-904B-9341-548AFA7E64BC}" type="slidenum">
              <a:rPr lang="el-GR" sz="1300">
                <a:latin typeface="Calibri"/>
              </a:rPr>
              <a:pPr eaLnBrk="1" hangingPunct="1"/>
              <a:t>30</a:t>
            </a:fld>
            <a:endParaRPr lang="el-GR" sz="1300">
              <a:latin typeface="Calibri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D26A5D2-AE3F-B34D-98D4-87A1CAFBEFFF}" type="slidenum">
              <a:rPr lang="el-GR" sz="1300">
                <a:latin typeface="Calibri"/>
              </a:rPr>
              <a:pPr eaLnBrk="1" hangingPunct="1"/>
              <a:t>31</a:t>
            </a:fld>
            <a:endParaRPr lang="el-GR" sz="1300">
              <a:latin typeface="Calibri"/>
            </a:endParaRPr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A1B58A4-3924-B54F-8DEC-0BCB6FACE0E7}" type="slidenum">
              <a:rPr lang="el-GR" sz="1300">
                <a:latin typeface="Calibri"/>
              </a:rPr>
              <a:pPr eaLnBrk="1" hangingPunct="1"/>
              <a:t>5</a:t>
            </a:fld>
            <a:endParaRPr lang="el-GR" sz="1300" dirty="0">
              <a:latin typeface="Calibri"/>
            </a:endParaRPr>
          </a:p>
        </p:txBody>
      </p:sp>
      <p:sp>
        <p:nvSpPr>
          <p:cNvPr id="11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ECA5A9C-3445-964D-8FA4-5963C5A006AD}" type="slidenum">
              <a:rPr lang="el-GR" sz="1300">
                <a:latin typeface="Calibri"/>
              </a:rPr>
              <a:pPr eaLnBrk="1" hangingPunct="1"/>
              <a:t>32</a:t>
            </a:fld>
            <a:endParaRPr lang="el-GR" sz="1300">
              <a:latin typeface="Calibri"/>
            </a:endParaRPr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2EDC06B-8C0A-B340-95A9-4A1BDCEB8E8F}" type="slidenum">
              <a:rPr lang="el-GR" sz="1300">
                <a:latin typeface="Calibri"/>
              </a:rPr>
              <a:pPr eaLnBrk="1" hangingPunct="1"/>
              <a:t>33</a:t>
            </a:fld>
            <a:endParaRPr lang="el-GR" sz="1300">
              <a:latin typeface="Calibri"/>
            </a:endParaRPr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DE03E9A-2B7C-A04F-B8AC-CD67BD7DE36A}" type="slidenum">
              <a:rPr lang="el-GR" sz="1300">
                <a:latin typeface="Calibri"/>
              </a:rPr>
              <a:pPr eaLnBrk="1" hangingPunct="1"/>
              <a:t>34</a:t>
            </a:fld>
            <a:endParaRPr lang="el-GR" sz="1300">
              <a:latin typeface="Calibri"/>
            </a:endParaRPr>
          </a:p>
        </p:txBody>
      </p:sp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2FCA589-44F7-5F42-992B-21E783D2029F}" type="slidenum">
              <a:rPr lang="el-GR" sz="1300">
                <a:latin typeface="Calibri"/>
              </a:rPr>
              <a:pPr eaLnBrk="1" hangingPunct="1"/>
              <a:t>35</a:t>
            </a:fld>
            <a:endParaRPr lang="el-GR" sz="1300">
              <a:latin typeface="Calibri"/>
            </a:endParaRPr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BD64DD2-078F-A243-8E0A-F3D09FF650C1}" type="slidenum">
              <a:rPr lang="el-GR" sz="1300">
                <a:latin typeface="Calibri"/>
              </a:rPr>
              <a:pPr eaLnBrk="1" hangingPunct="1"/>
              <a:t>36</a:t>
            </a:fld>
            <a:endParaRPr lang="el-GR" sz="1300">
              <a:latin typeface="Calibri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/>
              <a:t>For free</a:t>
            </a:r>
            <a:r>
              <a:rPr lang="en-US" baseline="0"/>
              <a:t> ordering on N elements we need to enumerate all of the N! permutations</a:t>
            </a:r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F2037BC-3AC5-6C41-AA73-EB2A68341AA5}" type="slidenum">
              <a:rPr lang="el-GR" sz="1300">
                <a:latin typeface="Calibri"/>
              </a:rPr>
              <a:pPr eaLnBrk="1" hangingPunct="1"/>
              <a:t>37</a:t>
            </a:fld>
            <a:endParaRPr lang="el-GR" sz="1300">
              <a:latin typeface="Calibri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731494C-933E-134E-BE4F-5401456CB33E}" type="slidenum">
              <a:rPr lang="el-GR" sz="1300">
                <a:latin typeface="Calibri"/>
              </a:rPr>
              <a:pPr eaLnBrk="1" hangingPunct="1"/>
              <a:t>38</a:t>
            </a:fld>
            <a:endParaRPr lang="el-GR" sz="1300">
              <a:latin typeface="Calibri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6A9D405-3BA6-8D40-8F60-B420FAAAB866}" type="slidenum">
              <a:rPr lang="el-GR" sz="1300">
                <a:latin typeface="Calibri"/>
              </a:rPr>
              <a:pPr eaLnBrk="1" hangingPunct="1"/>
              <a:t>39</a:t>
            </a:fld>
            <a:endParaRPr lang="el-GR" sz="1300">
              <a:latin typeface="Calibri"/>
            </a:endParaRPr>
          </a:p>
        </p:txBody>
      </p:sp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D3F6C2B-88C0-B24E-9ADA-2874031C68AD}" type="slidenum">
              <a:rPr lang="el-GR" sz="1300">
                <a:latin typeface="Calibri"/>
              </a:rPr>
              <a:pPr eaLnBrk="1" hangingPunct="1"/>
              <a:t>40</a:t>
            </a:fld>
            <a:endParaRPr lang="el-GR" sz="1300">
              <a:latin typeface="Calibri"/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7C60624-A03F-7F4D-B264-FAC4DDBB8BDC}" type="slidenum">
              <a:rPr lang="el-GR" sz="1300">
                <a:latin typeface="Calibri"/>
              </a:rPr>
              <a:pPr eaLnBrk="1" hangingPunct="1"/>
              <a:t>41</a:t>
            </a:fld>
            <a:endParaRPr lang="el-GR" sz="1300">
              <a:latin typeface="Calibri"/>
            </a:endParaRPr>
          </a:p>
        </p:txBody>
      </p:sp>
      <p:sp>
        <p:nvSpPr>
          <p:cNvPr id="84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A8CD1CE-2232-6441-93A2-04B5E0C5E551}" type="slidenum">
              <a:rPr lang="el-GR" sz="1300">
                <a:latin typeface="Calibri"/>
              </a:rPr>
              <a:pPr eaLnBrk="1" hangingPunct="1"/>
              <a:t>6</a:t>
            </a:fld>
            <a:endParaRPr lang="el-GR" sz="1300" dirty="0">
              <a:latin typeface="Calibri"/>
            </a:endParaRPr>
          </a:p>
        </p:txBody>
      </p:sp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D6C2015-1434-CA4E-A15F-68174DCF61FE}" type="slidenum">
              <a:rPr lang="el-GR" sz="1300">
                <a:latin typeface="Calibri"/>
              </a:rPr>
              <a:pPr eaLnBrk="1" hangingPunct="1"/>
              <a:t>42</a:t>
            </a:fld>
            <a:endParaRPr lang="el-GR" sz="1300">
              <a:latin typeface="Calibri"/>
            </a:endParaRPr>
          </a:p>
        </p:txBody>
      </p:sp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84DDD7A-1317-764E-9F61-5FE97B642A26}" type="slidenum">
              <a:rPr lang="el-GR" sz="1300">
                <a:latin typeface="Calibri"/>
              </a:rPr>
              <a:pPr eaLnBrk="1" hangingPunct="1"/>
              <a:t>43</a:t>
            </a:fld>
            <a:endParaRPr lang="el-GR" sz="1300">
              <a:latin typeface="Calibri"/>
            </a:endParaRPr>
          </a:p>
        </p:txBody>
      </p:sp>
      <p:sp>
        <p:nvSpPr>
          <p:cNvPr id="89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B0E5246-3512-6545-A492-2393946D8C72}" type="slidenum">
              <a:rPr lang="el-GR" sz="1300">
                <a:latin typeface="Calibri"/>
              </a:rPr>
              <a:pPr eaLnBrk="1" hangingPunct="1"/>
              <a:t>44</a:t>
            </a:fld>
            <a:endParaRPr lang="el-GR" sz="1300">
              <a:latin typeface="Calibri"/>
            </a:endParaRPr>
          </a:p>
        </p:txBody>
      </p:sp>
      <p:sp>
        <p:nvSpPr>
          <p:cNvPr id="91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9B6D721-28B0-6C48-8707-D51800E0255A}" type="slidenum">
              <a:rPr lang="el-GR" sz="1300">
                <a:latin typeface="Calibri"/>
              </a:rPr>
              <a:pPr eaLnBrk="1" hangingPunct="1"/>
              <a:t>45</a:t>
            </a:fld>
            <a:endParaRPr lang="el-GR" sz="1300">
              <a:latin typeface="Calibri"/>
            </a:endParaRPr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51B8433-03B0-E745-83C4-87014A8CD9E8}" type="slidenum">
              <a:rPr lang="el-GR" sz="1300">
                <a:latin typeface="Calibri"/>
              </a:rPr>
              <a:pPr eaLnBrk="1" hangingPunct="1"/>
              <a:t>46</a:t>
            </a:fld>
            <a:endParaRPr lang="el-GR" sz="1300">
              <a:latin typeface="Calibri"/>
            </a:endParaRPr>
          </a:p>
        </p:txBody>
      </p:sp>
      <p:sp>
        <p:nvSpPr>
          <p:cNvPr id="9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90CA492-ABB3-0F4F-A07C-EA55B1C19401}" type="slidenum">
              <a:rPr lang="el-GR" sz="1300">
                <a:latin typeface="Calibri"/>
              </a:rPr>
              <a:pPr eaLnBrk="1" hangingPunct="1"/>
              <a:t>47</a:t>
            </a:fld>
            <a:endParaRPr lang="el-GR" sz="1300">
              <a:latin typeface="Calibri"/>
            </a:endParaRPr>
          </a:p>
        </p:txBody>
      </p:sp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7D893AF-B54E-3845-8B88-A9EB2AF3F210}" type="slidenum">
              <a:rPr lang="el-GR" sz="1300">
                <a:latin typeface="Calibri"/>
              </a:rPr>
              <a:pPr eaLnBrk="1" hangingPunct="1"/>
              <a:t>48</a:t>
            </a:fld>
            <a:endParaRPr lang="el-GR" sz="1300">
              <a:latin typeface="Calibri"/>
            </a:endParaRPr>
          </a:p>
        </p:txBody>
      </p:sp>
      <p:sp>
        <p:nvSpPr>
          <p:cNvPr id="9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EB4C283-18D8-5D45-B046-9B8E0265F0F0}" type="slidenum">
              <a:rPr lang="el-GR" sz="1300">
                <a:latin typeface="Calibri"/>
              </a:rPr>
              <a:pPr eaLnBrk="1" hangingPunct="1"/>
              <a:t>49</a:t>
            </a:fld>
            <a:endParaRPr lang="el-GR" sz="1300">
              <a:latin typeface="Calibri"/>
            </a:endParaRPr>
          </a:p>
        </p:txBody>
      </p:sp>
      <p:sp>
        <p:nvSpPr>
          <p:cNvPr id="101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CBA0E23-0C8A-6C4F-8568-64A38F4C7476}" type="slidenum">
              <a:rPr lang="el-GR" sz="1300">
                <a:latin typeface="Calibri"/>
              </a:rPr>
              <a:pPr eaLnBrk="1" hangingPunct="1"/>
              <a:t>50</a:t>
            </a:fld>
            <a:endParaRPr lang="el-GR" sz="1300">
              <a:latin typeface="Calibri"/>
            </a:endParaRPr>
          </a:p>
        </p:txBody>
      </p:sp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1EB2340-C013-6F43-AA17-47BC1A03F033}" type="slidenum">
              <a:rPr lang="el-GR" sz="1300">
                <a:latin typeface="Calibri"/>
              </a:rPr>
              <a:pPr eaLnBrk="1" hangingPunct="1"/>
              <a:t>51</a:t>
            </a:fld>
            <a:endParaRPr lang="el-GR" sz="1300">
              <a:latin typeface="Calibri"/>
            </a:endParaRPr>
          </a:p>
        </p:txBody>
      </p:sp>
      <p:sp>
        <p:nvSpPr>
          <p:cNvPr id="105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47C622B-BAA0-814C-AD61-60F2DA6DB584}" type="slidenum">
              <a:rPr lang="el-GR" sz="1300">
                <a:latin typeface="Calibri"/>
              </a:rPr>
              <a:pPr eaLnBrk="1" hangingPunct="1"/>
              <a:t>7</a:t>
            </a:fld>
            <a:endParaRPr lang="el-GR" sz="1300" dirty="0">
              <a:latin typeface="Calibri"/>
            </a:endParaRPr>
          </a:p>
        </p:txBody>
      </p:sp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FC600CB-EA0B-BE4B-B28E-7DEBA97B55EE}" type="slidenum">
              <a:rPr lang="el-GR" sz="1300">
                <a:latin typeface="Calibri"/>
              </a:rPr>
              <a:pPr eaLnBrk="1" hangingPunct="1"/>
              <a:t>52</a:t>
            </a:fld>
            <a:endParaRPr lang="el-GR" sz="1300">
              <a:latin typeface="Calibri"/>
            </a:endParaRPr>
          </a:p>
        </p:txBody>
      </p:sp>
      <p:sp>
        <p:nvSpPr>
          <p:cNvPr id="107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FBAA214-B971-8149-B9C2-32FB59844832}" type="slidenum">
              <a:rPr lang="el-GR" sz="1300">
                <a:latin typeface="Calibri"/>
              </a:rPr>
              <a:pPr eaLnBrk="1" hangingPunct="1"/>
              <a:t>53</a:t>
            </a:fld>
            <a:endParaRPr lang="el-GR" sz="1300">
              <a:latin typeface="Calibri"/>
            </a:endParaRPr>
          </a:p>
        </p:txBody>
      </p:sp>
      <p:sp>
        <p:nvSpPr>
          <p:cNvPr id="109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9A86FD5-2085-2B47-9CF5-73241CCE1021}" type="slidenum">
              <a:rPr lang="el-GR" sz="1300">
                <a:latin typeface="Calibri"/>
              </a:rPr>
              <a:pPr eaLnBrk="1" hangingPunct="1"/>
              <a:t>54</a:t>
            </a:fld>
            <a:endParaRPr lang="el-GR" sz="1300">
              <a:latin typeface="Calibri"/>
            </a:endParaRPr>
          </a:p>
        </p:txBody>
      </p:sp>
      <p:sp>
        <p:nvSpPr>
          <p:cNvPr id="111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F620643-86D5-1649-9FA0-8D4C2954B6F1}" type="slidenum">
              <a:rPr lang="el-GR" sz="1300">
                <a:latin typeface="Calibri"/>
              </a:rPr>
              <a:pPr eaLnBrk="1" hangingPunct="1"/>
              <a:t>55</a:t>
            </a:fld>
            <a:endParaRPr lang="el-GR" sz="1300">
              <a:latin typeface="Calibri"/>
            </a:endParaRPr>
          </a:p>
        </p:txBody>
      </p:sp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F6F8725-9AF5-EC4B-9EC6-7AC5DBF7F9F4}" type="slidenum">
              <a:rPr lang="el-GR" sz="1300">
                <a:latin typeface="Calibri"/>
              </a:rPr>
              <a:pPr eaLnBrk="1" hangingPunct="1"/>
              <a:t>56</a:t>
            </a:fld>
            <a:endParaRPr lang="el-GR" sz="1300">
              <a:latin typeface="Calibri"/>
            </a:endParaRPr>
          </a:p>
        </p:txBody>
      </p:sp>
      <p:sp>
        <p:nvSpPr>
          <p:cNvPr id="115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884C553-28AC-1A49-8396-3A739AC5C5E9}" type="slidenum">
              <a:rPr lang="el-GR" sz="1300">
                <a:latin typeface="Calibri"/>
              </a:rPr>
              <a:pPr eaLnBrk="1" hangingPunct="1"/>
              <a:t>57</a:t>
            </a:fld>
            <a:endParaRPr lang="el-GR" sz="1300">
              <a:latin typeface="Calibri"/>
            </a:endParaRPr>
          </a:p>
        </p:txBody>
      </p:sp>
      <p:sp>
        <p:nvSpPr>
          <p:cNvPr id="117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E1F3C00-98FC-B346-8213-EA723E8704AA}" type="slidenum">
              <a:rPr lang="el-GR" sz="1300">
                <a:latin typeface="Calibri"/>
              </a:rPr>
              <a:pPr eaLnBrk="1" hangingPunct="1"/>
              <a:t>58</a:t>
            </a:fld>
            <a:endParaRPr lang="el-GR" sz="1300">
              <a:latin typeface="Calibri"/>
            </a:endParaRPr>
          </a:p>
        </p:txBody>
      </p:sp>
      <p:sp>
        <p:nvSpPr>
          <p:cNvPr id="1198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884710-626B-274D-9277-0DFB90E46E44}" type="slidenum">
              <a:rPr lang="el-GR" sz="1300">
                <a:latin typeface="Calibri"/>
              </a:rPr>
              <a:pPr eaLnBrk="1" hangingPunct="1"/>
              <a:t>59</a:t>
            </a:fld>
            <a:endParaRPr lang="el-GR" sz="1300">
              <a:latin typeface="Calibri"/>
            </a:endParaRPr>
          </a:p>
        </p:txBody>
      </p:sp>
      <p:sp>
        <p:nvSpPr>
          <p:cNvPr id="1218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6FE1C1A-D420-5C42-9150-ED2BFEEB735C}" type="slidenum">
              <a:rPr lang="el-GR" sz="1300">
                <a:latin typeface="Calibri"/>
              </a:rPr>
              <a:pPr eaLnBrk="1" hangingPunct="1"/>
              <a:t>60</a:t>
            </a:fld>
            <a:endParaRPr lang="el-GR" sz="1300">
              <a:latin typeface="Calibri"/>
            </a:endParaRPr>
          </a:p>
        </p:txBody>
      </p:sp>
      <p:sp>
        <p:nvSpPr>
          <p:cNvPr id="1239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C4045CF-F5F1-CF48-845E-0050B6705467}" type="slidenum">
              <a:rPr lang="el-GR" sz="1300">
                <a:latin typeface="Calibri"/>
              </a:rPr>
              <a:pPr eaLnBrk="1" hangingPunct="1"/>
              <a:t>61</a:t>
            </a:fld>
            <a:endParaRPr lang="el-GR" sz="1300">
              <a:latin typeface="Calibri"/>
            </a:endParaRPr>
          </a:p>
        </p:txBody>
      </p:sp>
      <p:sp>
        <p:nvSpPr>
          <p:cNvPr id="125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9FBA572-1B83-3C44-9216-A6F352471AA4}" type="slidenum">
              <a:rPr lang="el-GR" sz="1300">
                <a:latin typeface="Calibri"/>
              </a:rPr>
              <a:pPr eaLnBrk="1" hangingPunct="1"/>
              <a:t>8</a:t>
            </a:fld>
            <a:endParaRPr lang="el-GR" sz="1300">
              <a:latin typeface="Calibri"/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D90630A-F759-B548-89BA-AD73E88CACF9}" type="slidenum">
              <a:rPr lang="el-GR" sz="1300">
                <a:latin typeface="Calibri"/>
              </a:rPr>
              <a:pPr eaLnBrk="1" hangingPunct="1"/>
              <a:t>62</a:t>
            </a:fld>
            <a:endParaRPr lang="el-GR" sz="1300">
              <a:latin typeface="Calibri"/>
            </a:endParaRPr>
          </a:p>
        </p:txBody>
      </p:sp>
      <p:sp>
        <p:nvSpPr>
          <p:cNvPr id="1280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0A9DF86-1E16-D54B-9079-44131841D344}" type="slidenum">
              <a:rPr lang="el-GR" sz="1300">
                <a:latin typeface="Calibri"/>
              </a:rPr>
              <a:pPr eaLnBrk="1" hangingPunct="1"/>
              <a:t>63</a:t>
            </a:fld>
            <a:endParaRPr lang="el-GR" sz="1300">
              <a:latin typeface="Calibri"/>
            </a:endParaRPr>
          </a:p>
        </p:txBody>
      </p:sp>
      <p:sp>
        <p:nvSpPr>
          <p:cNvPr id="1300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00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F0EEB57-B238-D447-AB05-D6C6A1100969}" type="slidenum">
              <a:rPr lang="el-GR" sz="1300">
                <a:latin typeface="Calibri"/>
              </a:rPr>
              <a:pPr eaLnBrk="1" hangingPunct="1"/>
              <a:t>64</a:t>
            </a:fld>
            <a:endParaRPr lang="el-GR" sz="1300">
              <a:latin typeface="Calibri"/>
            </a:endParaRPr>
          </a:p>
        </p:txBody>
      </p:sp>
      <p:sp>
        <p:nvSpPr>
          <p:cNvPr id="132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1D5695E-47FC-454F-8500-DB24CB2288F2}" type="slidenum">
              <a:rPr lang="el-GR" sz="1300">
                <a:latin typeface="Calibri"/>
              </a:rPr>
              <a:pPr eaLnBrk="1" hangingPunct="1"/>
              <a:t>65</a:t>
            </a:fld>
            <a:endParaRPr lang="el-GR" sz="1300">
              <a:latin typeface="Calibri"/>
            </a:endParaRPr>
          </a:p>
        </p:txBody>
      </p:sp>
      <p:sp>
        <p:nvSpPr>
          <p:cNvPr id="134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41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76BFCA2-45B0-A44D-8CA0-C37EACDEC57B}" type="slidenum">
              <a:rPr lang="el-GR" sz="1300">
                <a:latin typeface="Calibri"/>
              </a:rPr>
              <a:pPr eaLnBrk="1" hangingPunct="1"/>
              <a:t>66</a:t>
            </a:fld>
            <a:endParaRPr lang="el-GR" sz="1300">
              <a:latin typeface="Calibri"/>
            </a:endParaRPr>
          </a:p>
        </p:txBody>
      </p:sp>
      <p:sp>
        <p:nvSpPr>
          <p:cNvPr id="136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BC62F2-C4FC-D242-968D-34EB6ECC7A57}" type="slidenum">
              <a:rPr lang="el-GR" sz="1300">
                <a:latin typeface="Calibri"/>
              </a:rPr>
              <a:pPr eaLnBrk="1" hangingPunct="1"/>
              <a:t>67</a:t>
            </a:fld>
            <a:endParaRPr lang="el-GR" sz="1300">
              <a:latin typeface="Calibri"/>
            </a:endParaRPr>
          </a:p>
        </p:txBody>
      </p:sp>
      <p:sp>
        <p:nvSpPr>
          <p:cNvPr id="138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09C5827-4AB7-DC43-85B0-472BB1B7B7F9}" type="slidenum">
              <a:rPr lang="el-GR" sz="1300">
                <a:latin typeface="Calibri"/>
              </a:rPr>
              <a:pPr eaLnBrk="1" hangingPunct="1"/>
              <a:t>68</a:t>
            </a:fld>
            <a:endParaRPr lang="el-GR" sz="1300">
              <a:latin typeface="Calibri"/>
            </a:endParaRPr>
          </a:p>
        </p:txBody>
      </p:sp>
      <p:sp>
        <p:nvSpPr>
          <p:cNvPr id="140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0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9047B9E-3A28-F14E-A9A8-8C2983F90AFD}" type="slidenum">
              <a:rPr lang="el-GR" sz="1300">
                <a:latin typeface="Calibri"/>
              </a:rPr>
              <a:pPr eaLnBrk="1" hangingPunct="1"/>
              <a:t>9</a:t>
            </a:fld>
            <a:endParaRPr lang="el-GR" sz="1300">
              <a:latin typeface="Calibri"/>
            </a:endParaRPr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0CF12AC-338D-734F-A58B-37D2806AE7C7}" type="slidenum">
              <a:rPr lang="el-GR" sz="1300">
                <a:latin typeface="Calibri"/>
              </a:rPr>
              <a:pPr eaLnBrk="1" hangingPunct="1"/>
              <a:t>10</a:t>
            </a:fld>
            <a:endParaRPr lang="el-GR" sz="1300">
              <a:latin typeface="Calibri"/>
            </a:endParaRPr>
          </a:p>
        </p:txBody>
      </p:sp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5902F42-7350-864F-A698-9A03508585D7}" type="slidenum">
              <a:rPr lang="el-GR" sz="1300">
                <a:latin typeface="Calibri"/>
              </a:rPr>
              <a:pPr eaLnBrk="1" hangingPunct="1"/>
              <a:t>11</a:t>
            </a:fld>
            <a:endParaRPr lang="el-GR" sz="1300">
              <a:latin typeface="Calibri"/>
            </a:endParaRPr>
          </a:p>
        </p:txBody>
      </p:sp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692275" y="3789363"/>
            <a:ext cx="6119813" cy="1249362"/>
          </a:xfrm>
        </p:spPr>
        <p:txBody>
          <a:bodyPr anchor="ctr"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l-GR"/>
              <a:t>Click to edit Master subtitle style</a:t>
            </a:r>
          </a:p>
        </p:txBody>
      </p:sp>
      <p:sp>
        <p:nvSpPr>
          <p:cNvPr id="5132" name="AutoShape 12"/>
          <p:cNvSpPr>
            <a:spLocks noGrp="1" noChangeArrowheads="1"/>
          </p:cNvSpPr>
          <p:nvPr>
            <p:ph type="ctrTitle" sz="quarter"/>
          </p:nvPr>
        </p:nvSpPr>
        <p:spPr>
          <a:xfrm>
            <a:off x="468313" y="990600"/>
            <a:ext cx="8447087" cy="1905000"/>
          </a:xfrm>
          <a:prstGeom prst="roundRect">
            <a:avLst>
              <a:gd name="adj" fmla="val 50000"/>
            </a:avLst>
          </a:prstGeom>
          <a:noFill/>
        </p:spPr>
        <p:txBody>
          <a:bodyPr anchorCtr="0"/>
          <a:lstStyle>
            <a:lvl1pPr>
              <a:defRPr sz="4000"/>
            </a:lvl1pPr>
          </a:lstStyle>
          <a:p>
            <a:r>
              <a:rPr lang="el-GR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2038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181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260350"/>
            <a:ext cx="2124075" cy="6119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260350"/>
            <a:ext cx="6219825" cy="6119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3592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4161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0177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288" y="1412875"/>
            <a:ext cx="4100512" cy="4967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2875"/>
            <a:ext cx="4100513" cy="4967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3151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3252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829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762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322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996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9"/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260350"/>
            <a:ext cx="8496300" cy="784225"/>
          </a:xfrm>
          <a:prstGeom prst="roundRect">
            <a:avLst>
              <a:gd name="adj" fmla="val 21667"/>
            </a:avLst>
          </a:prstGeom>
          <a:solidFill>
            <a:srgbClr val="E1F4FF"/>
          </a:solidFill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/>
            <a:r>
              <a:rPr lang="el-GR" dirty="0"/>
              <a:t>Click to edit Master title style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5288" y="1412875"/>
            <a:ext cx="8353425" cy="49672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l-GR" dirty="0"/>
              <a:t>Click to edit Master text styles</a:t>
            </a:r>
          </a:p>
          <a:p>
            <a:pPr lvl="1"/>
            <a:r>
              <a:rPr lang="el-GR" dirty="0"/>
              <a:t>Second level</a:t>
            </a:r>
          </a:p>
          <a:p>
            <a:pPr lvl="2"/>
            <a:r>
              <a:rPr lang="el-GR" dirty="0"/>
              <a:t>Third level</a:t>
            </a:r>
          </a:p>
          <a:p>
            <a:pPr lvl="3"/>
            <a:r>
              <a:rPr lang="el-GR" dirty="0"/>
              <a:t>Fourth level</a:t>
            </a:r>
          </a:p>
          <a:p>
            <a:pPr lvl="4"/>
            <a:r>
              <a:rPr lang="el-GR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rgbClr val="000000"/>
          </a:solidFill>
          <a:latin typeface="Calibri"/>
          <a:ea typeface="ＭＳ Ｐゴシック" charset="0"/>
          <a:cs typeface="ＭＳ Ｐゴシック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  <a:ea typeface="ＭＳ Ｐゴシック" charset="0"/>
          <a:cs typeface="ＭＳ Ｐゴシック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rgbClr val="000000"/>
          </a:solidFill>
          <a:latin typeface="Arial" pitchFamily="-65" charset="0"/>
        </a:defRPr>
      </a:lvl9pPr>
    </p:titleStyle>
    <p:bodyStyle>
      <a:lvl1pPr marL="280988" indent="-2809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charset="0"/>
        <a:buChar char="l"/>
        <a:defRPr sz="2800">
          <a:solidFill>
            <a:srgbClr val="000000"/>
          </a:solidFill>
          <a:latin typeface="Calibri"/>
          <a:ea typeface="ＭＳ Ｐゴシック" charset="0"/>
          <a:cs typeface="ＭＳ Ｐゴシック" charset="0"/>
        </a:defRPr>
      </a:lvl1pPr>
      <a:lvl2pPr marL="682625" indent="-28733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rgbClr val="000000"/>
          </a:solidFill>
          <a:latin typeface="Calibri"/>
          <a:ea typeface="ＭＳ Ｐゴシック" pitchFamily="-65" charset="-128"/>
        </a:defRPr>
      </a:lvl2pPr>
      <a:lvl3pPr marL="1023938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charset="0"/>
        <a:buChar char="l"/>
        <a:defRPr sz="2000">
          <a:solidFill>
            <a:srgbClr val="000000"/>
          </a:solidFill>
          <a:latin typeface="Calibri"/>
          <a:ea typeface="ＭＳ Ｐゴシック" pitchFamily="-65" charset="-128"/>
        </a:defRPr>
      </a:lvl3pPr>
      <a:lvl4pPr marL="1365250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>
          <a:solidFill>
            <a:srgbClr val="000000"/>
          </a:solidFill>
          <a:latin typeface="Calibri"/>
          <a:ea typeface="ＭＳ Ｐゴシック" pitchFamily="-65" charset="-128"/>
        </a:defRPr>
      </a:lvl4pPr>
      <a:lvl5pPr marL="1706563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charset="0"/>
        <a:buChar char="l"/>
        <a:defRPr>
          <a:solidFill>
            <a:srgbClr val="000000"/>
          </a:solidFill>
          <a:latin typeface="Calibri"/>
          <a:ea typeface="ＭＳ Ｐゴシック" pitchFamily="-65" charset="-128"/>
        </a:defRPr>
      </a:lvl5pPr>
      <a:lvl6pPr marL="21637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6pPr>
      <a:lvl7pPr marL="26209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7pPr>
      <a:lvl8pPr marL="30781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8pPr>
      <a:lvl9pPr marL="3535363" indent="-227013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65" charset="2"/>
        <a:buChar char="l"/>
        <a:defRPr>
          <a:solidFill>
            <a:srgbClr val="000000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th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Document_Type_Definition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ipedia.org/wiki/DSDL" TargetMode="External"/><Relationship Id="rId5" Type="http://schemas.openxmlformats.org/officeDocument/2006/relationships/hyperlink" Target="http://en.wikipedia.org/wiki/RELAX_NG" TargetMode="External"/><Relationship Id="rId4" Type="http://schemas.openxmlformats.org/officeDocument/2006/relationships/hyperlink" Target="http://en.wikipedia.org/wiki/XML_Schema_(W3C)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quote.org/wiki/Jamie_Zawinski" TargetMode="External"/><Relationship Id="rId2" Type="http://schemas.openxmlformats.org/officeDocument/2006/relationships/hyperlink" Target="https://en.wikipedia.org/wiki/Jamie_Zawinski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xtended_Backus%E2%80%93Naur_Form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tandard_Generalized_Markup_Languag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.org/TR/REC-xml/" TargetMode="External"/><Relationship Id="rId4" Type="http://schemas.openxmlformats.org/officeDocument/2006/relationships/hyperlink" Target="https://en.wikipedia.org/wiki/Metalanguage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XML_Schema_(W3C)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3.org/standards/xml/schema" TargetMode="Externa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AutoShape 2"/>
          <p:cNvSpPr>
            <a:spLocks noGrp="1" noChangeArrowheads="1"/>
          </p:cNvSpPr>
          <p:nvPr>
            <p:ph type="ctrTitle"/>
          </p:nvPr>
        </p:nvSpPr>
        <p:spPr>
          <a:xfrm>
            <a:off x="2915816" y="1196752"/>
            <a:ext cx="6754044" cy="4526761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E1F4FF"/>
                </a:solidFill>
              </a14:hiddenFill>
            </a:ext>
          </a:extLst>
        </p:spPr>
        <p:txBody>
          <a:bodyPr/>
          <a:lstStyle/>
          <a:p>
            <a:pPr eaLnBrk="1" hangingPunct="1">
              <a:lnSpc>
                <a:spcPct val="100000"/>
              </a:lnSpc>
              <a:spcBef>
                <a:spcPct val="60000"/>
              </a:spcBef>
            </a:pPr>
            <a:r>
              <a:rPr lang="en-US" sz="6000" dirty="0"/>
              <a:t>Structured Web</a:t>
            </a:r>
            <a:br>
              <a:rPr lang="en-US" sz="6000" dirty="0"/>
            </a:br>
            <a:r>
              <a:rPr lang="en-US" sz="6000" dirty="0"/>
              <a:t>Documents</a:t>
            </a:r>
            <a:br>
              <a:rPr lang="en-US" sz="6000" dirty="0"/>
            </a:br>
            <a:r>
              <a:rPr lang="en-US" sz="6000" dirty="0"/>
              <a:t>in XML</a:t>
            </a:r>
            <a:br>
              <a:rPr lang="en-US" sz="6000" dirty="0"/>
            </a:br>
            <a:r>
              <a:rPr lang="en-US" sz="6000" dirty="0"/>
              <a:t>(a) </a:t>
            </a:r>
            <a:br>
              <a:rPr lang="en-US" sz="4400" dirty="0"/>
            </a:br>
            <a:endParaRPr lang="el-GR" sz="4400" dirty="0"/>
          </a:p>
        </p:txBody>
      </p:sp>
      <p:sp>
        <p:nvSpPr>
          <p:cNvPr id="409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868144" y="6120680"/>
            <a:ext cx="3153644" cy="548680"/>
          </a:xfrm>
        </p:spPr>
        <p:txBody>
          <a:bodyPr/>
          <a:lstStyle/>
          <a:p>
            <a:pPr algn="r" eaLnBrk="1" hangingPunct="1">
              <a:buFont typeface="Wingdings" charset="0"/>
              <a:buNone/>
            </a:pPr>
            <a:r>
              <a:rPr lang="en-US" sz="1600" dirty="0"/>
              <a:t>Adapted from slides from Grigoris</a:t>
            </a:r>
            <a:br>
              <a:rPr lang="en-US" sz="1600" dirty="0"/>
            </a:br>
            <a:r>
              <a:rPr lang="en-US" sz="1600" dirty="0"/>
              <a:t>Antoniou and Frank van Harmelen</a:t>
            </a:r>
            <a:endParaRPr lang="el-GR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C81884-A188-D046-9589-3211A697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196752"/>
            <a:ext cx="3369668" cy="38358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HTML </a:t>
            </a:r>
            <a:r>
              <a:rPr lang="en-US" err="1"/>
              <a:t>vs</a:t>
            </a:r>
            <a:r>
              <a:rPr lang="en-US"/>
              <a:t> XML: Structural Information</a:t>
            </a:r>
            <a:endParaRPr lang="el-GR"/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353425" cy="5256213"/>
          </a:xfrm>
        </p:spPr>
        <p:txBody>
          <a:bodyPr/>
          <a:lstStyle/>
          <a:p>
            <a:pPr eaLnBrk="1" hangingPunct="1"/>
            <a:r>
              <a:rPr lang="en-US" sz="3200"/>
              <a:t>HTML documents don’t carry </a:t>
            </a:r>
            <a:r>
              <a:rPr lang="en-US" sz="3200" b="1">
                <a:solidFill>
                  <a:schemeClr val="accent1"/>
                </a:solidFill>
              </a:rPr>
              <a:t>structured information</a:t>
            </a:r>
            <a:r>
              <a:rPr lang="en-US" sz="3200"/>
              <a:t>: </a:t>
            </a:r>
            <a:r>
              <a:rPr lang="en-GB" sz="3200"/>
              <a:t>pieces document and their relations</a:t>
            </a:r>
            <a:endParaRPr lang="en-US" sz="3200"/>
          </a:p>
          <a:p>
            <a:pPr eaLnBrk="1" hangingPunct="1"/>
            <a:r>
              <a:rPr lang="en-US" sz="3200"/>
              <a:t>XML more easily accessible to machines since</a:t>
            </a:r>
          </a:p>
          <a:p>
            <a:pPr lvl="1" eaLnBrk="1" hangingPunct="1"/>
            <a:r>
              <a:rPr lang="en-US" sz="3200">
                <a:ea typeface="ＭＳ Ｐゴシック" charset="0"/>
              </a:rPr>
              <a:t>Every piece of information is described</a:t>
            </a:r>
          </a:p>
          <a:p>
            <a:pPr lvl="1" eaLnBrk="1" hangingPunct="1"/>
            <a:r>
              <a:rPr lang="en-GB" sz="3200">
                <a:ea typeface="ＭＳ Ｐゴシック" charset="0"/>
              </a:rPr>
              <a:t>Relations defined through nesting structure</a:t>
            </a:r>
            <a:endParaRPr lang="en-US" sz="3200">
              <a:ea typeface="ＭＳ Ｐゴシック" charset="0"/>
            </a:endParaRPr>
          </a:p>
          <a:p>
            <a:pPr lvl="1" eaLnBrk="1" hangingPunct="1"/>
            <a:r>
              <a:rPr lang="en-US" sz="3200">
                <a:ea typeface="ＭＳ Ｐゴシック" charset="0"/>
              </a:rPr>
              <a:t>E.g.</a:t>
            </a:r>
            <a:r>
              <a:rPr lang="en-GB" sz="3200">
                <a:ea typeface="ＭＳ Ｐゴシック" charset="0"/>
              </a:rPr>
              <a:t>, </a:t>
            </a:r>
            <a:r>
              <a:rPr lang="en-GB" sz="3200" b="1">
                <a:ea typeface="ＭＳ Ｐゴシック" charset="0"/>
              </a:rPr>
              <a:t>&lt;author&gt;</a:t>
            </a:r>
            <a:r>
              <a:rPr lang="en-GB" sz="3200">
                <a:ea typeface="ＭＳ Ｐゴシック" charset="0"/>
              </a:rPr>
              <a:t> tags appear within </a:t>
            </a:r>
            <a:r>
              <a:rPr lang="en-GB" sz="3200" b="1">
                <a:ea typeface="ＭＳ Ｐゴシック" charset="0"/>
              </a:rPr>
              <a:t>&lt;book&gt;</a:t>
            </a:r>
            <a:r>
              <a:rPr lang="en-GB" sz="3200">
                <a:ea typeface="ＭＳ Ｐゴシック" charset="0"/>
              </a:rPr>
              <a:t> tags, so they describe properties of a particular book </a:t>
            </a:r>
            <a:endParaRPr lang="en-US" sz="3200">
              <a:ea typeface="ＭＳ Ｐゴシック" charset="0"/>
            </a:endParaRPr>
          </a:p>
          <a:p>
            <a:pPr eaLnBrk="1" hangingPunct="1"/>
            <a:endParaRPr lang="el-GR" sz="3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HTML </a:t>
            </a:r>
            <a:r>
              <a:rPr lang="en-US" err="1"/>
              <a:t>vs</a:t>
            </a:r>
            <a:r>
              <a:rPr lang="en-US"/>
              <a:t> XML: Structural Information </a:t>
            </a:r>
            <a:endParaRPr lang="el-GR"/>
          </a:p>
        </p:txBody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628775"/>
            <a:ext cx="8424862" cy="4824413"/>
          </a:xfrm>
        </p:spPr>
        <p:txBody>
          <a:bodyPr/>
          <a:lstStyle/>
          <a:p>
            <a:pPr eaLnBrk="1" hangingPunct="1"/>
            <a:r>
              <a:rPr lang="en-US" sz="3200"/>
              <a:t>A machine processing the XML document can assume (deduce/infer) that </a:t>
            </a:r>
            <a:endParaRPr lang="en-GB" sz="3200"/>
          </a:p>
          <a:p>
            <a:pPr lvl="1" eaLnBrk="1" hangingPunct="1"/>
            <a:r>
              <a:rPr lang="en-GB" sz="3200" b="1">
                <a:ea typeface="ＭＳ Ｐゴシック" charset="0"/>
              </a:rPr>
              <a:t>author</a:t>
            </a:r>
            <a:r>
              <a:rPr lang="en-GB" sz="3200">
                <a:ea typeface="ＭＳ Ｐゴシック" charset="0"/>
              </a:rPr>
              <a:t> element refers to enclosing </a:t>
            </a:r>
            <a:r>
              <a:rPr lang="en-GB" sz="3200" b="1">
                <a:ea typeface="ＭＳ Ｐゴシック" charset="0"/>
              </a:rPr>
              <a:t>book</a:t>
            </a:r>
            <a:r>
              <a:rPr lang="en-GB" sz="3200">
                <a:ea typeface="ＭＳ Ｐゴシック" charset="0"/>
              </a:rPr>
              <a:t> element</a:t>
            </a:r>
          </a:p>
          <a:p>
            <a:pPr lvl="1" eaLnBrk="1" hangingPunct="1"/>
            <a:r>
              <a:rPr lang="en-GB" sz="3200">
                <a:ea typeface="ＭＳ Ｐゴシック" charset="0"/>
              </a:rPr>
              <a:t>Without using background knowledge, </a:t>
            </a:r>
            <a:r>
              <a:rPr lang="en-GB" sz="3200" i="1">
                <a:ea typeface="ＭＳ Ｐゴシック" charset="0"/>
              </a:rPr>
              <a:t>proximity</a:t>
            </a:r>
            <a:r>
              <a:rPr lang="en-GB" sz="3200">
                <a:ea typeface="ＭＳ Ｐゴシック" charset="0"/>
              </a:rPr>
              <a:t> or other heuristics</a:t>
            </a:r>
            <a:endParaRPr lang="en-US" sz="3200">
              <a:ea typeface="ＭＳ Ｐゴシック" charset="0"/>
            </a:endParaRPr>
          </a:p>
          <a:p>
            <a:pPr eaLnBrk="1" hangingPunct="1"/>
            <a:r>
              <a:rPr lang="en-US" sz="3200"/>
              <a:t>XML allows definition of constraints on values</a:t>
            </a:r>
          </a:p>
          <a:p>
            <a:pPr lvl="1" eaLnBrk="1" hangingPunct="1"/>
            <a:r>
              <a:rPr lang="en-US" sz="3200">
                <a:ea typeface="ＭＳ Ｐゴシック" charset="0"/>
              </a:rPr>
              <a:t>E.g.,</a:t>
            </a:r>
            <a:r>
              <a:rPr lang="en-GB" sz="3200">
                <a:ea typeface="ＭＳ Ｐゴシック" charset="0"/>
              </a:rPr>
              <a:t> a year must be a integer of four digits</a:t>
            </a:r>
            <a:endParaRPr lang="en-US" sz="3200"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HTML vs. XML: Formatting</a:t>
            </a:r>
            <a:endParaRPr lang="el-GR"/>
          </a:p>
        </p:txBody>
      </p:sp>
      <p:sp>
        <p:nvSpPr>
          <p:cNvPr id="245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268760"/>
            <a:ext cx="8353425" cy="5256213"/>
          </a:xfrm>
        </p:spPr>
        <p:txBody>
          <a:bodyPr/>
          <a:lstStyle/>
          <a:p>
            <a:pPr eaLnBrk="1" hangingPunct="1"/>
            <a:r>
              <a:rPr lang="en-US" sz="3200"/>
              <a:t>HTML representation provides more than XML representation: </a:t>
            </a:r>
          </a:p>
          <a:p>
            <a:pPr lvl="1" eaLnBrk="1" hangingPunct="1"/>
            <a:r>
              <a:rPr lang="en-US" sz="3200">
                <a:ea typeface="ＭＳ Ｐゴシック" charset="0"/>
              </a:rPr>
              <a:t>F</a:t>
            </a:r>
            <a:r>
              <a:rPr lang="el-GR" sz="3200">
                <a:ea typeface="ＭＳ Ｐゴシック" charset="0"/>
              </a:rPr>
              <a:t>ormatting of the </a:t>
            </a:r>
            <a:r>
              <a:rPr lang="el-GR" sz="3200" err="1">
                <a:ea typeface="ＭＳ Ｐゴシック" charset="0"/>
              </a:rPr>
              <a:t>document</a:t>
            </a:r>
            <a:r>
              <a:rPr lang="en-US" sz="3200">
                <a:ea typeface="ＭＳ Ｐゴシック" charset="0"/>
              </a:rPr>
              <a:t> </a:t>
            </a:r>
            <a:r>
              <a:rPr lang="el-GR" sz="3200" err="1">
                <a:ea typeface="ＭＳ Ｐゴシック" charset="0"/>
              </a:rPr>
              <a:t>is</a:t>
            </a:r>
            <a:r>
              <a:rPr lang="el-GR" sz="3200">
                <a:ea typeface="ＭＳ Ｐゴシック" charset="0"/>
              </a:rPr>
              <a:t> described </a:t>
            </a:r>
            <a:endParaRPr lang="en-US" sz="3200">
              <a:ea typeface="ＭＳ Ｐゴシック" charset="0"/>
            </a:endParaRPr>
          </a:p>
          <a:p>
            <a:pPr eaLnBrk="1" hangingPunct="1"/>
            <a:r>
              <a:rPr lang="en-GB" sz="3200"/>
              <a:t>Main use of an HTML document is to display information: it must define formatting</a:t>
            </a:r>
          </a:p>
          <a:p>
            <a:pPr eaLnBrk="1" hangingPunct="1"/>
            <a:r>
              <a:rPr lang="en-GB" sz="3200" b="1"/>
              <a:t>XML: separation of content from display</a:t>
            </a:r>
          </a:p>
          <a:p>
            <a:pPr marL="460375" lvl="1" indent="-234950" eaLnBrk="1" hangingPunct="1"/>
            <a:r>
              <a:rPr lang="el-GR" sz="3200">
                <a:ea typeface="ＭＳ Ｐゴシック" charset="0"/>
              </a:rPr>
              <a:t>same information can be displayed in different ways </a:t>
            </a:r>
            <a:endParaRPr lang="en-US" sz="3200">
              <a:ea typeface="ＭＳ Ｐゴシック" charset="0"/>
            </a:endParaRPr>
          </a:p>
          <a:p>
            <a:pPr marL="460375" lvl="1" indent="-234950" eaLnBrk="1" hangingPunct="1"/>
            <a:r>
              <a:rPr lang="en-US" sz="3200">
                <a:ea typeface="ＭＳ Ｐゴシック" charset="0"/>
              </a:rPr>
              <a:t>Presentation specified by documents using other XML standards (CSS, XSL)</a:t>
            </a:r>
            <a:endParaRPr lang="el-GR" sz="3200"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HTML vs. XML: Another Example</a:t>
            </a:r>
            <a:endParaRPr lang="el-GR"/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1341438"/>
            <a:ext cx="8497887" cy="5183187"/>
          </a:xfrm>
        </p:spPr>
        <p:txBody>
          <a:bodyPr/>
          <a:lstStyle/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r>
              <a:rPr lang="en-US" b="1" dirty="0">
                <a:solidFill>
                  <a:schemeClr val="tx1"/>
                </a:solidFill>
              </a:rPr>
              <a:t>In HTML</a:t>
            </a:r>
          </a:p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r>
              <a:rPr lang="en-US" b="1" dirty="0"/>
              <a:t>	</a:t>
            </a:r>
            <a:r>
              <a:rPr lang="en-US" dirty="0"/>
              <a:t>&lt;h2&gt;Relationship matter-energy&lt;/h2&gt;</a:t>
            </a:r>
          </a:p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r>
              <a:rPr lang="en-US" dirty="0"/>
              <a:t>	&lt;i&gt; E = M × c^2 &lt;/i&gt;</a:t>
            </a:r>
          </a:p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endParaRPr lang="en-US" dirty="0"/>
          </a:p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r>
              <a:rPr lang="en-US" b="1" dirty="0"/>
              <a:t>In XML</a:t>
            </a:r>
          </a:p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r>
              <a:rPr lang="en-US" dirty="0"/>
              <a:t>	&lt;equation&gt;</a:t>
            </a:r>
          </a:p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r>
              <a:rPr lang="en-US" dirty="0"/>
              <a:t>		&lt;gloss&gt;Relationship matter energy &lt;/gloss&gt;</a:t>
            </a:r>
          </a:p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r>
              <a:rPr lang="en-US" dirty="0"/>
              <a:t>		&lt;</a:t>
            </a:r>
            <a:r>
              <a:rPr lang="en-US" dirty="0" err="1"/>
              <a:t>leftside</a:t>
            </a:r>
            <a:r>
              <a:rPr lang="en-US" dirty="0"/>
              <a:t>&gt; E &lt;/</a:t>
            </a:r>
            <a:r>
              <a:rPr lang="en-US" dirty="0" err="1"/>
              <a:t>leftside</a:t>
            </a:r>
            <a:r>
              <a:rPr lang="en-US" dirty="0"/>
              <a:t>&gt;</a:t>
            </a:r>
          </a:p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r>
              <a:rPr lang="en-US" dirty="0"/>
              <a:t>		&lt;</a:t>
            </a:r>
            <a:r>
              <a:rPr lang="en-US" dirty="0" err="1"/>
              <a:t>rightside</a:t>
            </a:r>
            <a:r>
              <a:rPr lang="en-US" dirty="0"/>
              <a:t>&gt; M × c^2 &lt;/</a:t>
            </a:r>
            <a:r>
              <a:rPr lang="en-US" dirty="0" err="1"/>
              <a:t>rightside</a:t>
            </a:r>
            <a:r>
              <a:rPr lang="en-US" dirty="0"/>
              <a:t>&gt;</a:t>
            </a:r>
            <a:endParaRPr lang="el-GR" dirty="0"/>
          </a:p>
          <a:p>
            <a:pPr marL="114300" indent="-114300" defTabSz="571500" eaLnBrk="1" hangingPunct="1">
              <a:buFont typeface="Wingdings" charset="0"/>
              <a:buNone/>
              <a:tabLst>
                <a:tab pos="457200" algn="l"/>
              </a:tabLst>
            </a:pPr>
            <a:r>
              <a:rPr lang="en-US" dirty="0"/>
              <a:t>	</a:t>
            </a:r>
            <a:r>
              <a:rPr lang="el-GR" dirty="0"/>
              <a:t>&lt;/</a:t>
            </a:r>
            <a:r>
              <a:rPr lang="el-GR" dirty="0" err="1"/>
              <a:t>equation</a:t>
            </a:r>
            <a:r>
              <a:rPr lang="el-GR" dirty="0"/>
              <a:t>&gt;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HTML vs. XML: Different Use of Tags</a:t>
            </a:r>
            <a:endParaRPr lang="el-GR"/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424862" cy="5256213"/>
          </a:xfrm>
        </p:spPr>
        <p:txBody>
          <a:bodyPr/>
          <a:lstStyle/>
          <a:p>
            <a:pPr eaLnBrk="1" hangingPunct="1"/>
            <a:r>
              <a:rPr lang="en-US" sz="3200" dirty="0"/>
              <a:t>All HTML documents use the </a:t>
            </a:r>
            <a:r>
              <a:rPr lang="en-US" sz="3200" b="1" dirty="0"/>
              <a:t>same</a:t>
            </a:r>
            <a:r>
              <a:rPr lang="en-US" sz="3200" dirty="0"/>
              <a:t> </a:t>
            </a:r>
            <a:r>
              <a:rPr lang="en-US" sz="3200" b="1" dirty="0"/>
              <a:t>tags</a:t>
            </a:r>
          </a:p>
          <a:p>
            <a:pPr marL="342900" lvl="1" indent="-228600" eaLnBrk="1" hangingPunct="1"/>
            <a:r>
              <a:rPr lang="en-US" sz="2800" dirty="0"/>
              <a:t>HTML tags come from a finite, pre-defined collection</a:t>
            </a:r>
          </a:p>
          <a:p>
            <a:pPr marL="342900" lvl="1" indent="-228600" eaLnBrk="1" hangingPunct="1"/>
            <a:r>
              <a:rPr lang="en-US" sz="2800" dirty="0"/>
              <a:t>Define properties for display: font, color, lists …</a:t>
            </a:r>
          </a:p>
          <a:p>
            <a:pPr eaLnBrk="1" hangingPunct="1"/>
            <a:r>
              <a:rPr lang="en-US" sz="3200" dirty="0"/>
              <a:t>XML documents can use completely different tags</a:t>
            </a:r>
            <a:endParaRPr lang="en-US" sz="1200" dirty="0"/>
          </a:p>
          <a:p>
            <a:pPr lvl="1" eaLnBrk="1" hangingPunct="1"/>
            <a:r>
              <a:rPr lang="en-US" sz="2800" dirty="0"/>
              <a:t>XML tags not fixed: </a:t>
            </a:r>
            <a:r>
              <a:rPr lang="en-US" sz="2800" dirty="0">
                <a:solidFill>
                  <a:schemeClr val="accent1"/>
                </a:solidFill>
              </a:rPr>
              <a:t>user definable tags</a:t>
            </a:r>
          </a:p>
          <a:p>
            <a:pPr lvl="1" eaLnBrk="1" hangingPunct="1"/>
            <a:r>
              <a:rPr lang="en-US" sz="2800" dirty="0"/>
              <a:t>XML is a </a:t>
            </a:r>
            <a:r>
              <a:rPr lang="en-US" sz="2800" i="1" dirty="0"/>
              <a:t>meta markup language</a:t>
            </a:r>
            <a:r>
              <a:rPr lang="en-US" sz="2800" dirty="0"/>
              <a:t>, i.e., a language for defining markup languages</a:t>
            </a:r>
            <a:endParaRPr lang="el-GR" sz="2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Vocabularies</a:t>
            </a:r>
            <a:endParaRPr lang="el-GR"/>
          </a:p>
        </p:txBody>
      </p:sp>
      <p:sp>
        <p:nvSpPr>
          <p:cNvPr id="307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353425" cy="5445125"/>
          </a:xfrm>
        </p:spPr>
        <p:txBody>
          <a:bodyPr/>
          <a:lstStyle/>
          <a:p>
            <a:pPr eaLnBrk="1" hangingPunct="1"/>
            <a:r>
              <a:rPr lang="en-US" sz="3200" dirty="0"/>
              <a:t>A</a:t>
            </a:r>
            <a:r>
              <a:rPr lang="el-GR" sz="3200" dirty="0" err="1"/>
              <a:t>pplications</a:t>
            </a:r>
            <a:r>
              <a:rPr lang="el-GR" sz="3200" dirty="0"/>
              <a:t> </a:t>
            </a:r>
            <a:r>
              <a:rPr lang="el-GR" sz="3200" dirty="0" err="1"/>
              <a:t>must</a:t>
            </a:r>
            <a:r>
              <a:rPr lang="el-GR" sz="3200" dirty="0"/>
              <a:t> </a:t>
            </a:r>
            <a:r>
              <a:rPr lang="el-GR" sz="3200" dirty="0" err="1"/>
              <a:t>agree</a:t>
            </a:r>
            <a:r>
              <a:rPr lang="el-GR" sz="3200" dirty="0"/>
              <a:t> on </a:t>
            </a:r>
            <a:r>
              <a:rPr lang="el-GR" sz="3200" dirty="0" err="1"/>
              <a:t>common</a:t>
            </a:r>
            <a:r>
              <a:rPr lang="el-GR" sz="3200" dirty="0"/>
              <a:t> </a:t>
            </a:r>
            <a:r>
              <a:rPr lang="el-GR" sz="3200" dirty="0" err="1"/>
              <a:t>vocabularies</a:t>
            </a:r>
            <a:r>
              <a:rPr lang="el-GR" sz="3200" dirty="0"/>
              <a:t> </a:t>
            </a:r>
            <a:r>
              <a:rPr lang="el-GR" sz="3200" dirty="0" err="1"/>
              <a:t>to</a:t>
            </a:r>
            <a:r>
              <a:rPr lang="el-GR" sz="3200" dirty="0"/>
              <a:t> </a:t>
            </a:r>
            <a:r>
              <a:rPr lang="el-GR" sz="3200" dirty="0" err="1"/>
              <a:t>communicate</a:t>
            </a:r>
            <a:r>
              <a:rPr lang="el-GR" sz="3200" dirty="0"/>
              <a:t> and </a:t>
            </a:r>
            <a:r>
              <a:rPr lang="el-GR" sz="3200" dirty="0" err="1"/>
              <a:t>collaborate</a:t>
            </a:r>
            <a:endParaRPr lang="en-US" sz="3200" dirty="0"/>
          </a:p>
          <a:p>
            <a:pPr eaLnBrk="1" hangingPunct="1"/>
            <a:r>
              <a:rPr lang="en-US" sz="3200" dirty="0"/>
              <a:t>Communities and business sectors define their specialized vocabularies</a:t>
            </a:r>
          </a:p>
          <a:p>
            <a:pPr lvl="1" eaLnBrk="1" hangingPunct="1"/>
            <a:r>
              <a:rPr lang="en-GB" sz="2800" dirty="0">
                <a:ea typeface="ＭＳ Ｐゴシック" charset="0"/>
              </a:rPr>
              <a:t>mathematics (</a:t>
            </a:r>
            <a:r>
              <a:rPr lang="en-GB" sz="2800" dirty="0">
                <a:ea typeface="ＭＳ Ｐゴシック" charset="0"/>
                <a:hlinkClick r:id="rId3"/>
              </a:rPr>
              <a:t>MathML</a:t>
            </a:r>
            <a:r>
              <a:rPr lang="en-GB" sz="2800" dirty="0">
                <a:ea typeface="ＭＳ Ｐゴシック" charset="0"/>
              </a:rPr>
              <a:t>)</a:t>
            </a:r>
          </a:p>
          <a:p>
            <a:pPr lvl="1" eaLnBrk="1" hangingPunct="1"/>
            <a:r>
              <a:rPr lang="en-GB" sz="2800" dirty="0">
                <a:ea typeface="ＭＳ Ｐゴシック" charset="0"/>
              </a:rPr>
              <a:t>bioinformatics (BSML)</a:t>
            </a:r>
          </a:p>
          <a:p>
            <a:pPr lvl="1" eaLnBrk="1" hangingPunct="1"/>
            <a:r>
              <a:rPr lang="en-GB" sz="2800" dirty="0">
                <a:ea typeface="ＭＳ Ｐゴシック" charset="0"/>
              </a:rPr>
              <a:t>human resources (HRML)</a:t>
            </a:r>
            <a:r>
              <a:rPr lang="el-GR" sz="2800" dirty="0">
                <a:ea typeface="ＭＳ Ｐゴシック" charset="0"/>
              </a:rPr>
              <a:t> </a:t>
            </a:r>
            <a:endParaRPr lang="en-US" sz="2800" dirty="0">
              <a:ea typeface="ＭＳ Ｐゴシック" charset="0"/>
            </a:endParaRPr>
          </a:p>
          <a:p>
            <a:pPr lvl="1" eaLnBrk="1" hangingPunct="1"/>
            <a:r>
              <a:rPr lang="en-US" sz="2800" dirty="0">
                <a:ea typeface="ＭＳ Ｐゴシック" charset="0"/>
              </a:rPr>
              <a:t>Syndication (RSS)</a:t>
            </a:r>
          </a:p>
          <a:p>
            <a:pPr lvl="1" eaLnBrk="1" hangingPunct="1"/>
            <a:r>
              <a:rPr lang="en-US" sz="2800" dirty="0">
                <a:ea typeface="ＭＳ Ｐゴシック" charset="0"/>
              </a:rPr>
              <a:t>Vector graphics (SVG)</a:t>
            </a:r>
          </a:p>
          <a:p>
            <a:pPr lvl="1" eaLnBrk="1" hangingPunct="1"/>
            <a:r>
              <a:rPr lang="en-US" sz="2800" dirty="0">
                <a:ea typeface="ＭＳ Ｐゴシック" charset="0"/>
              </a:rPr>
              <a:t>…</a:t>
            </a:r>
            <a:endParaRPr lang="el-GR" sz="2800" dirty="0"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/>
              <a:t>Outline</a:t>
            </a:r>
            <a:endParaRPr lang="el-GR" sz="4400"/>
          </a:p>
        </p:txBody>
      </p:sp>
      <p:sp>
        <p:nvSpPr>
          <p:cNvPr id="327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484313"/>
            <a:ext cx="7980363" cy="4824412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/>
              <a:t>(2) Description of XML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(3) Structuring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(5) Accessing, querying XML documents: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(6) Transformations: XSLT</a:t>
            </a:r>
            <a:endParaRPr lang="el-GR">
              <a:solidFill>
                <a:srgbClr val="5F5F5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The XML Language</a:t>
            </a:r>
            <a:endParaRPr lang="el-GR"/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31913" y="2132013"/>
            <a:ext cx="6913562" cy="3169195"/>
          </a:xfrm>
        </p:spPr>
        <p:txBody>
          <a:bodyPr/>
          <a:lstStyle/>
          <a:p>
            <a:pPr eaLnBrk="1" hangingPunct="1">
              <a:buFont typeface="Wingdings" charset="0"/>
              <a:buNone/>
            </a:pPr>
            <a:r>
              <a:rPr lang="en-US" sz="3200" dirty="0"/>
              <a:t>An XML document consists of </a:t>
            </a:r>
            <a:endParaRPr lang="en-GB" sz="3200" dirty="0"/>
          </a:p>
          <a:p>
            <a:pPr eaLnBrk="1" hangingPunct="1"/>
            <a:r>
              <a:rPr lang="en-GB" sz="3200" dirty="0"/>
              <a:t>A </a:t>
            </a:r>
            <a:r>
              <a:rPr lang="en-GB" sz="3200" b="1" dirty="0" err="1">
                <a:solidFill>
                  <a:schemeClr val="accent1"/>
                </a:solidFill>
              </a:rPr>
              <a:t>prolog</a:t>
            </a:r>
            <a:endParaRPr lang="en-GB" sz="3200" b="1" dirty="0">
              <a:solidFill>
                <a:schemeClr val="accent1"/>
              </a:solidFill>
            </a:endParaRPr>
          </a:p>
          <a:p>
            <a:pPr eaLnBrk="1" hangingPunct="1"/>
            <a:r>
              <a:rPr lang="en-GB" sz="3200" dirty="0"/>
              <a:t>A number of </a:t>
            </a:r>
            <a:r>
              <a:rPr lang="en-GB" sz="3200" b="1" dirty="0">
                <a:solidFill>
                  <a:schemeClr val="accent1"/>
                </a:solidFill>
              </a:rPr>
              <a:t>elements</a:t>
            </a:r>
          </a:p>
          <a:p>
            <a:pPr eaLnBrk="1" hangingPunct="1"/>
            <a:r>
              <a:rPr lang="en-GB" sz="3200" dirty="0"/>
              <a:t>An optional </a:t>
            </a:r>
            <a:r>
              <a:rPr lang="en-GB" sz="3200" b="1" dirty="0" err="1">
                <a:solidFill>
                  <a:schemeClr val="accent1"/>
                </a:solidFill>
              </a:rPr>
              <a:t>epilog</a:t>
            </a:r>
            <a:r>
              <a:rPr lang="en-GB" sz="3200" dirty="0"/>
              <a:t> (not discussed, not used much)</a:t>
            </a:r>
          </a:p>
          <a:p>
            <a:pPr eaLnBrk="1" hangingPunct="1"/>
            <a:endParaRPr lang="en-GB" sz="3200" dirty="0"/>
          </a:p>
          <a:p>
            <a:pPr marL="0" indent="0" eaLnBrk="1" hangingPunct="1">
              <a:buNone/>
            </a:pPr>
            <a:r>
              <a:rPr lang="en-GB" sz="3200" dirty="0"/>
              <a:t>XML documents are tree data structures</a:t>
            </a:r>
            <a:endParaRPr lang="el-GR" sz="32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Prolog of an XML Document</a:t>
            </a:r>
            <a:endParaRPr lang="el-GR"/>
          </a:p>
        </p:txBody>
      </p:sp>
      <p:sp>
        <p:nvSpPr>
          <p:cNvPr id="3686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3200">
                <a:sym typeface="Symbol" charset="0"/>
              </a:rPr>
              <a:t>The prolog consists of </a:t>
            </a:r>
            <a:endParaRPr lang="en-GB" sz="3200">
              <a:sym typeface="Symbol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GB" sz="3200">
                <a:sym typeface="Symbol" charset="0"/>
              </a:rPr>
              <a:t>An XML declaration and </a:t>
            </a:r>
          </a:p>
          <a:p>
            <a:pPr eaLnBrk="1" hangingPunct="1">
              <a:lnSpc>
                <a:spcPct val="90000"/>
              </a:lnSpc>
            </a:pPr>
            <a:r>
              <a:rPr lang="en-GB" sz="3200">
                <a:sym typeface="Symbol" charset="0"/>
              </a:rPr>
              <a:t>An optional reference to external structuring documents</a:t>
            </a:r>
            <a:endParaRPr lang="en-US" sz="3200">
              <a:sym typeface="Symbol" charset="0"/>
            </a:endParaRP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endParaRPr lang="en-US" sz="3200" b="1">
              <a:sym typeface="Symbol" charset="0"/>
            </a:endParaRP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3200" b="1">
                <a:sym typeface="Symbol" charset="0"/>
              </a:rPr>
              <a:t>&lt;?xml version="1.0" encoding="UTF-16"?&gt;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endParaRPr lang="en-US" sz="3200" b="1">
              <a:sym typeface="Symbol" charset="0"/>
            </a:endParaRP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3200" b="1">
                <a:sym typeface="Symbol" charset="0"/>
              </a:rPr>
              <a:t>&lt;!DOCTYPE book SYSTEM "</a:t>
            </a:r>
            <a:r>
              <a:rPr lang="en-US" sz="3200" b="1" err="1">
                <a:sym typeface="Symbol" charset="0"/>
              </a:rPr>
              <a:t>book.dtd</a:t>
            </a:r>
            <a:r>
              <a:rPr lang="en-US" sz="3200" b="1">
                <a:sym typeface="Symbol" charset="0"/>
              </a:rPr>
              <a:t>"&gt;</a:t>
            </a:r>
            <a:endParaRPr lang="el-GR" sz="3200" b="1">
              <a:sym typeface="Symbol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Elements</a:t>
            </a:r>
            <a:endParaRPr lang="el-GR"/>
          </a:p>
        </p:txBody>
      </p:sp>
      <p:sp>
        <p:nvSpPr>
          <p:cNvPr id="3891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200">
                <a:sym typeface="Symbol" charset="0"/>
              </a:rPr>
              <a:t>Elements are the </a:t>
            </a:r>
            <a:r>
              <a:rPr lang="en-US" sz="3200" i="1">
                <a:sym typeface="Symbol" charset="0"/>
              </a:rPr>
              <a:t>things</a:t>
            </a:r>
            <a:r>
              <a:rPr lang="en-US" sz="3200">
                <a:sym typeface="Symbol" charset="0"/>
              </a:rPr>
              <a:t> the XML document talks about</a:t>
            </a:r>
          </a:p>
          <a:p>
            <a:pPr lvl="1" eaLnBrk="1" hangingPunct="1">
              <a:defRPr/>
            </a:pPr>
            <a:r>
              <a:rPr lang="en-US" sz="3200">
                <a:ea typeface="ＭＳ Ｐゴシック" charset="0"/>
                <a:sym typeface="Symbol" charset="0"/>
              </a:rPr>
              <a:t>E.g., </a:t>
            </a:r>
            <a:r>
              <a:rPr lang="en-GB" sz="3200">
                <a:ea typeface="ＭＳ Ｐゴシック" charset="0"/>
                <a:sym typeface="Symbol" charset="0"/>
              </a:rPr>
              <a:t>books, authors, publishers, …</a:t>
            </a:r>
            <a:endParaRPr lang="en-US" sz="3200">
              <a:ea typeface="ＭＳ Ｐゴシック" charset="0"/>
              <a:sym typeface="Symbol" charset="0"/>
            </a:endParaRPr>
          </a:p>
          <a:p>
            <a:pPr eaLnBrk="1" hangingPunct="1">
              <a:defRPr/>
            </a:pPr>
            <a:r>
              <a:rPr lang="en-US" sz="3200">
                <a:sym typeface="Symbol" charset="0"/>
              </a:rPr>
              <a:t>An element consists of:</a:t>
            </a:r>
            <a:endParaRPr lang="en-GB" sz="3200">
              <a:sym typeface="Symbol" charset="0"/>
            </a:endParaRPr>
          </a:p>
          <a:p>
            <a:pPr lvl="1" eaLnBrk="1" hangingPunct="1">
              <a:defRPr/>
            </a:pPr>
            <a:r>
              <a:rPr lang="en-GB" sz="3200">
                <a:ea typeface="ＭＳ Ｐゴシック" charset="0"/>
                <a:sym typeface="Symbol" charset="0"/>
              </a:rPr>
              <a:t>An opening tag</a:t>
            </a:r>
            <a:endParaRPr lang="en-US" sz="3200">
              <a:ea typeface="ＭＳ Ｐゴシック" charset="0"/>
              <a:sym typeface="Symbol" charset="0"/>
            </a:endParaRPr>
          </a:p>
          <a:p>
            <a:pPr lvl="1" eaLnBrk="1" hangingPunct="1">
              <a:defRPr/>
            </a:pPr>
            <a:r>
              <a:rPr lang="en-US" sz="3200">
                <a:ea typeface="ＭＳ Ｐゴシック" charset="0"/>
                <a:sym typeface="Symbol" charset="0"/>
              </a:rPr>
              <a:t>The</a:t>
            </a:r>
            <a:r>
              <a:rPr lang="en-GB" sz="3200">
                <a:ea typeface="ＭＳ Ｐゴシック" charset="0"/>
                <a:sym typeface="Symbol" charset="0"/>
              </a:rPr>
              <a:t> content</a:t>
            </a:r>
          </a:p>
          <a:p>
            <a:pPr lvl="1" eaLnBrk="1" hangingPunct="1">
              <a:defRPr/>
            </a:pPr>
            <a:r>
              <a:rPr lang="en-GB" sz="3200">
                <a:ea typeface="ＭＳ Ｐゴシック" charset="0"/>
                <a:sym typeface="Symbol" charset="0"/>
              </a:rPr>
              <a:t>A closing tag</a:t>
            </a:r>
          </a:p>
          <a:p>
            <a:pPr marL="395287" lvl="1" indent="0" eaLnBrk="1" hangingPunct="1">
              <a:buFontTx/>
              <a:buNone/>
              <a:defRPr/>
            </a:pPr>
            <a:endParaRPr lang="en-US" sz="2000" b="1">
              <a:ea typeface="ＭＳ Ｐゴシック" charset="0"/>
              <a:sym typeface="Symbol" charset="0"/>
            </a:endParaRPr>
          </a:p>
          <a:p>
            <a:pPr eaLnBrk="1" hangingPunct="1">
              <a:buFont typeface="Wingdings" charset="0"/>
              <a:buNone/>
              <a:defRPr/>
            </a:pPr>
            <a:r>
              <a:rPr lang="en-US" sz="3200" b="1">
                <a:sym typeface="Symbol" charset="0"/>
              </a:rPr>
              <a:t>&lt;lecturer&gt; David </a:t>
            </a:r>
            <a:r>
              <a:rPr lang="en-US" sz="3200" b="1" err="1">
                <a:sym typeface="Symbol" charset="0"/>
              </a:rPr>
              <a:t>Billington</a:t>
            </a:r>
            <a:r>
              <a:rPr lang="en-US" sz="3200" b="1">
                <a:sym typeface="Symbol" charset="0"/>
              </a:rPr>
              <a:t> &lt;/lecturer&gt;</a:t>
            </a:r>
          </a:p>
          <a:p>
            <a:pPr eaLnBrk="1" hangingPunct="1">
              <a:buFont typeface="Wingdings" charset="0"/>
              <a:buNone/>
              <a:defRPr/>
            </a:pPr>
            <a:endParaRPr lang="en-US" sz="3200" b="1">
              <a:sym typeface="Symbol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 dirty="0"/>
              <a:t>Outline</a:t>
            </a:r>
            <a:endParaRPr lang="el-GR" sz="4400" dirty="0"/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484313"/>
            <a:ext cx="7980363" cy="4824412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 dirty="0"/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(2) XML details 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(3) Structuring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 dirty="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 dirty="0">
                <a:solidFill>
                  <a:srgbClr val="5F5F5F"/>
                </a:solidFill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(5) Accessing, querying XML documents: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(6) Transformations: XSLT</a:t>
            </a:r>
            <a:endParaRPr lang="el-GR" dirty="0">
              <a:solidFill>
                <a:srgbClr val="5F5F5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Elements</a:t>
            </a:r>
            <a:endParaRPr lang="el-GR"/>
          </a:p>
        </p:txBody>
      </p:sp>
      <p:sp>
        <p:nvSpPr>
          <p:cNvPr id="409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2989" y="1881188"/>
            <a:ext cx="7273428" cy="3996084"/>
          </a:xfrm>
        </p:spPr>
        <p:txBody>
          <a:bodyPr/>
          <a:lstStyle/>
          <a:p>
            <a:pPr eaLnBrk="1" hangingPunct="1"/>
            <a:r>
              <a:rPr lang="en-US" sz="3200">
                <a:sym typeface="Symbol" charset="0"/>
              </a:rPr>
              <a:t>Tag names can be chosen almost freely</a:t>
            </a:r>
            <a:endParaRPr lang="en-GB" sz="3200">
              <a:sym typeface="Symbol" charset="0"/>
            </a:endParaRPr>
          </a:p>
          <a:p>
            <a:pPr eaLnBrk="1" hangingPunct="1"/>
            <a:r>
              <a:rPr lang="en-GB" sz="3200">
                <a:sym typeface="Symbol" charset="0"/>
              </a:rPr>
              <a:t>First character must be a letter,  underscore, or colon</a:t>
            </a:r>
          </a:p>
          <a:p>
            <a:pPr eaLnBrk="1" hangingPunct="1"/>
            <a:r>
              <a:rPr lang="en-GB" sz="3200">
                <a:sym typeface="Symbol" charset="0"/>
              </a:rPr>
              <a:t>No name may begin with the string “xml” in any combination of cases </a:t>
            </a:r>
          </a:p>
          <a:p>
            <a:pPr lvl="1" eaLnBrk="1" hangingPunct="1"/>
            <a:r>
              <a:rPr lang="en-GB" sz="3200">
                <a:ea typeface="ＭＳ Ｐゴシック" charset="0"/>
                <a:sym typeface="Symbol" charset="0"/>
              </a:rPr>
              <a:t>E.g. “Xml”, “</a:t>
            </a:r>
            <a:r>
              <a:rPr lang="en-GB" altLang="ja-JP" sz="3200" err="1">
                <a:ea typeface="ＭＳ Ｐゴシック" charset="0"/>
                <a:sym typeface="Symbol" charset="0"/>
              </a:rPr>
              <a:t>xML</a:t>
            </a:r>
            <a:r>
              <a:rPr lang="en-GB" sz="3200">
                <a:ea typeface="ＭＳ Ｐゴシック" charset="0"/>
                <a:sym typeface="Symbol" charset="0"/>
              </a:rPr>
              <a:t>”</a:t>
            </a:r>
            <a:endParaRPr lang="el-GR" altLang="ja-JP" sz="3200">
              <a:ea typeface="ＭＳ Ｐゴシック" charset="0"/>
              <a:sym typeface="Symbol" charset="0"/>
            </a:endParaRPr>
          </a:p>
          <a:p>
            <a:pPr eaLnBrk="1" hangingPunct="1"/>
            <a:endParaRPr lang="el-GR" sz="3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Content of XML Elements</a:t>
            </a:r>
            <a:endParaRPr lang="el-GR"/>
          </a:p>
        </p:txBody>
      </p:sp>
      <p:sp>
        <p:nvSpPr>
          <p:cNvPr id="430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268413"/>
            <a:ext cx="8353425" cy="4967287"/>
          </a:xfrm>
        </p:spPr>
        <p:txBody>
          <a:bodyPr/>
          <a:lstStyle/>
          <a:p>
            <a:pPr eaLnBrk="1" hangingPunct="1"/>
            <a:r>
              <a:rPr lang="en-US" sz="3200"/>
              <a:t>Content is what’s between the tags</a:t>
            </a:r>
          </a:p>
          <a:p>
            <a:pPr eaLnBrk="1" hangingPunct="1"/>
            <a:r>
              <a:rPr lang="en-US" sz="3200"/>
              <a:t>It can be text, or other elements, or nothing </a:t>
            </a:r>
            <a:endParaRPr lang="en-US" sz="3200" b="1"/>
          </a:p>
          <a:p>
            <a:pPr lvl="1" eaLnBrk="1" hangingPunct="1">
              <a:buFontTx/>
              <a:buNone/>
            </a:pPr>
            <a:r>
              <a:rPr lang="en-US" sz="3200">
                <a:ea typeface="ＭＳ Ｐゴシック" charset="0"/>
              </a:rPr>
              <a:t>	</a:t>
            </a:r>
            <a:r>
              <a:rPr lang="en-US" sz="2800">
                <a:ea typeface="ＭＳ Ｐゴシック" charset="0"/>
              </a:rPr>
              <a:t>&lt;lecturer&gt;</a:t>
            </a:r>
          </a:p>
          <a:p>
            <a:pPr lvl="1" eaLnBrk="1" hangingPunct="1">
              <a:buFontTx/>
              <a:buNone/>
            </a:pPr>
            <a:r>
              <a:rPr lang="en-US" sz="2800">
                <a:ea typeface="ＭＳ Ｐゴシック" charset="0"/>
              </a:rPr>
              <a:t>		&lt;name&gt;David </a:t>
            </a:r>
            <a:r>
              <a:rPr lang="en-US" sz="2800" err="1">
                <a:ea typeface="ＭＳ Ｐゴシック" charset="0"/>
              </a:rPr>
              <a:t>Billington</a:t>
            </a:r>
            <a:r>
              <a:rPr lang="en-US" sz="2800">
                <a:ea typeface="ＭＳ Ｐゴシック" charset="0"/>
              </a:rPr>
              <a:t>&lt;/name&gt;</a:t>
            </a:r>
          </a:p>
          <a:p>
            <a:pPr lvl="1" eaLnBrk="1" hangingPunct="1">
              <a:buFontTx/>
              <a:buNone/>
            </a:pPr>
            <a:r>
              <a:rPr lang="en-US" sz="2800">
                <a:ea typeface="ＭＳ Ｐゴシック" charset="0"/>
              </a:rPr>
              <a:t>		&lt;phone&gt; +61 − 7 − 3875 507 &lt;/phone&gt;</a:t>
            </a:r>
          </a:p>
          <a:p>
            <a:pPr lvl="1" eaLnBrk="1" hangingPunct="1">
              <a:buFontTx/>
              <a:buNone/>
            </a:pPr>
            <a:r>
              <a:rPr lang="en-US" sz="2800">
                <a:ea typeface="ＭＳ Ｐゴシック" charset="0"/>
              </a:rPr>
              <a:t>	&lt;/lecturer&gt;</a:t>
            </a:r>
          </a:p>
          <a:p>
            <a:pPr eaLnBrk="1" hangingPunct="1">
              <a:buFont typeface="Wingdings" charset="0"/>
              <a:buNone/>
            </a:pPr>
            <a:endParaRPr lang="en-US" sz="1400"/>
          </a:p>
          <a:p>
            <a:pPr eaLnBrk="1" hangingPunct="1"/>
            <a:r>
              <a:rPr lang="en-US" sz="3200"/>
              <a:t>If there is no content, then element is called empty; it can be </a:t>
            </a:r>
            <a:r>
              <a:rPr lang="en-GB" sz="3200"/>
              <a:t>abbreviated as follows:</a:t>
            </a:r>
          </a:p>
          <a:p>
            <a:pPr eaLnBrk="1" hangingPunct="1">
              <a:buFont typeface="Wingdings" charset="0"/>
              <a:buNone/>
            </a:pPr>
            <a:endParaRPr lang="en-US" sz="300" b="1"/>
          </a:p>
          <a:p>
            <a:pPr eaLnBrk="1" hangingPunct="1">
              <a:buFont typeface="Wingdings" charset="0"/>
              <a:buNone/>
            </a:pPr>
            <a:r>
              <a:rPr lang="en-US" sz="3200" b="1"/>
              <a:t>	</a:t>
            </a:r>
            <a:r>
              <a:rPr lang="en-US" sz="3200"/>
              <a:t>&lt;lecturer/&gt;  =  &lt;lecturer&gt;&lt;/lecturer&gt;</a:t>
            </a:r>
            <a:endParaRPr lang="el-GR" sz="3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Attributes</a:t>
            </a:r>
            <a:endParaRPr lang="el-GR"/>
          </a:p>
        </p:txBody>
      </p:sp>
      <p:sp>
        <p:nvSpPr>
          <p:cNvPr id="450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497192" cy="4967288"/>
          </a:xfrm>
        </p:spPr>
        <p:txBody>
          <a:bodyPr/>
          <a:lstStyle/>
          <a:p>
            <a:pPr eaLnBrk="1" hangingPunct="1"/>
            <a:r>
              <a:rPr lang="en-US" sz="3200">
                <a:sym typeface="Symbol" charset="0"/>
              </a:rPr>
              <a:t>An empty element isn’t necessarily meaningless</a:t>
            </a:r>
            <a:endParaRPr lang="en-GB" sz="3200">
              <a:sym typeface="Symbol" charset="0"/>
            </a:endParaRPr>
          </a:p>
          <a:p>
            <a:pPr lvl="1" eaLnBrk="1" hangingPunct="1"/>
            <a:r>
              <a:rPr lang="en-GB" sz="3200">
                <a:ea typeface="ＭＳ Ｐゴシック" charset="0"/>
                <a:sym typeface="Symbol" charset="0"/>
              </a:rPr>
              <a:t>It may have properties expressed as </a:t>
            </a:r>
            <a:r>
              <a:rPr lang="en-GB" sz="3200" b="1" i="1">
                <a:ea typeface="ＭＳ Ｐゴシック" charset="0"/>
                <a:sym typeface="Symbol" charset="0"/>
              </a:rPr>
              <a:t>attributes</a:t>
            </a:r>
            <a:endParaRPr lang="en-US" sz="3200" b="1" i="1">
              <a:ea typeface="ＭＳ Ｐゴシック" charset="0"/>
              <a:sym typeface="Symbol" charset="0"/>
            </a:endParaRPr>
          </a:p>
          <a:p>
            <a:pPr eaLnBrk="1" hangingPunct="1"/>
            <a:r>
              <a:rPr lang="en-US" sz="3200">
                <a:sym typeface="Symbol" charset="0"/>
              </a:rPr>
              <a:t>An </a:t>
            </a:r>
            <a:r>
              <a:rPr lang="en-US" sz="3200" b="1">
                <a:sym typeface="Symbol" charset="0"/>
              </a:rPr>
              <a:t>attribute</a:t>
            </a:r>
            <a:r>
              <a:rPr lang="en-US" sz="3200">
                <a:sym typeface="Symbol" charset="0"/>
              </a:rPr>
              <a:t> is a name-value pair inside the opening tag of an element</a:t>
            </a:r>
          </a:p>
          <a:p>
            <a:pPr eaLnBrk="1" hangingPunct="1">
              <a:buFont typeface="Wingdings" charset="0"/>
              <a:buNone/>
            </a:pPr>
            <a:endParaRPr lang="en-US">
              <a:sym typeface="Symbol" charset="0"/>
            </a:endParaRPr>
          </a:p>
          <a:p>
            <a:pPr eaLnBrk="1" hangingPunct="1">
              <a:buFont typeface="Wingdings" charset="0"/>
              <a:buNone/>
            </a:pPr>
            <a:r>
              <a:rPr lang="en-US" sz="3200">
                <a:sym typeface="Symbol" charset="0"/>
              </a:rPr>
              <a:t>	&lt;lecturer</a:t>
            </a:r>
            <a:br>
              <a:rPr lang="en-US" sz="3200">
                <a:sym typeface="Symbol" charset="0"/>
              </a:rPr>
            </a:br>
            <a:r>
              <a:rPr lang="en-US" sz="3200">
                <a:sym typeface="Symbol" charset="0"/>
              </a:rPr>
              <a:t>   </a:t>
            </a:r>
            <a:r>
              <a:rPr lang="en-US" sz="3200" b="1">
                <a:sym typeface="Symbol" charset="0"/>
              </a:rPr>
              <a:t>name="David </a:t>
            </a:r>
            <a:r>
              <a:rPr lang="en-US" sz="3200" b="1" err="1">
                <a:sym typeface="Symbol" charset="0"/>
              </a:rPr>
              <a:t>Billington</a:t>
            </a:r>
            <a:r>
              <a:rPr lang="en-US" sz="3200" b="1">
                <a:sym typeface="Symbol" charset="0"/>
              </a:rPr>
              <a:t>" </a:t>
            </a:r>
          </a:p>
          <a:p>
            <a:pPr eaLnBrk="1" hangingPunct="1">
              <a:buNone/>
            </a:pPr>
            <a:r>
              <a:rPr lang="en-US" sz="3200">
                <a:sym typeface="Symbol" charset="0"/>
              </a:rPr>
              <a:t>      </a:t>
            </a:r>
            <a:r>
              <a:rPr lang="en-US" sz="3200" b="1">
                <a:sym typeface="Symbol" charset="0"/>
              </a:rPr>
              <a:t>phone="+61 − 7 − 3875 507" </a:t>
            </a:r>
            <a:r>
              <a:rPr lang="en-US" sz="3200">
                <a:sym typeface="Symbol" charset="0"/>
              </a:rPr>
              <a:t>/&gt;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Attributes: An Example</a:t>
            </a:r>
            <a:endParaRPr lang="el-GR"/>
          </a:p>
        </p:txBody>
      </p:sp>
      <p:sp>
        <p:nvSpPr>
          <p:cNvPr id="471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2132013"/>
            <a:ext cx="7705725" cy="2592387"/>
          </a:xfrm>
        </p:spPr>
        <p:txBody>
          <a:bodyPr/>
          <a:lstStyle/>
          <a:p>
            <a:pPr defTabSz="1143000" eaLnBrk="1" hangingPunct="1">
              <a:lnSpc>
                <a:spcPct val="90000"/>
              </a:lnSpc>
              <a:buFont typeface="Wingdings" charset="0"/>
              <a:buNone/>
              <a:tabLst>
                <a:tab pos="1320800" algn="l"/>
                <a:tab pos="1663700" algn="l"/>
              </a:tabLst>
            </a:pPr>
            <a:r>
              <a:rPr lang="en-US" sz="3200"/>
              <a:t>&lt;order	</a:t>
            </a:r>
            <a:r>
              <a:rPr lang="en-US" sz="3200" err="1"/>
              <a:t>orderNo</a:t>
            </a:r>
            <a:r>
              <a:rPr lang="en-US" sz="3200"/>
              <a:t>="23456“</a:t>
            </a:r>
            <a:br>
              <a:rPr lang="en-US" sz="3200"/>
            </a:br>
            <a:r>
              <a:rPr lang="en-US" sz="3200"/>
              <a:t>	customer="John Smith" </a:t>
            </a:r>
          </a:p>
          <a:p>
            <a:pPr defTabSz="1143000" eaLnBrk="1" hangingPunct="1">
              <a:lnSpc>
                <a:spcPct val="90000"/>
              </a:lnSpc>
              <a:buNone/>
              <a:tabLst>
                <a:tab pos="1320800" algn="l"/>
                <a:tab pos="1663700" algn="l"/>
              </a:tabLst>
            </a:pPr>
            <a:r>
              <a:rPr lang="en-US" sz="3200"/>
              <a:t>		date="October 15, 2017" &gt;</a:t>
            </a:r>
          </a:p>
          <a:p>
            <a:pPr defTabSz="1143000" eaLnBrk="1" hangingPunct="1">
              <a:lnSpc>
                <a:spcPct val="90000"/>
              </a:lnSpc>
              <a:buNone/>
              <a:tabLst>
                <a:tab pos="1320800" algn="l"/>
                <a:tab pos="1663700" algn="l"/>
              </a:tabLst>
            </a:pPr>
            <a:r>
              <a:rPr lang="en-US" sz="3200"/>
              <a:t>	&lt;item </a:t>
            </a:r>
            <a:r>
              <a:rPr lang="en-US" sz="3200" err="1"/>
              <a:t>itemNo</a:t>
            </a:r>
            <a:r>
              <a:rPr lang="en-US" sz="3200"/>
              <a:t>="a528" quantity="1" /&gt;</a:t>
            </a:r>
          </a:p>
          <a:p>
            <a:pPr defTabSz="1143000" eaLnBrk="1" hangingPunct="1">
              <a:lnSpc>
                <a:spcPct val="90000"/>
              </a:lnSpc>
              <a:buNone/>
              <a:tabLst>
                <a:tab pos="1320800" algn="l"/>
                <a:tab pos="1663700" algn="l"/>
              </a:tabLst>
            </a:pPr>
            <a:r>
              <a:rPr lang="en-US" sz="3200"/>
              <a:t>	&lt;item </a:t>
            </a:r>
            <a:r>
              <a:rPr lang="en-US" sz="3200" err="1"/>
              <a:t>itemNo</a:t>
            </a:r>
            <a:r>
              <a:rPr lang="en-US" sz="3200"/>
              <a:t>="c817" quantity="3" /&gt;</a:t>
            </a:r>
          </a:p>
          <a:p>
            <a:pPr defTabSz="1143000" eaLnBrk="1" hangingPunct="1">
              <a:lnSpc>
                <a:spcPct val="90000"/>
              </a:lnSpc>
              <a:buFont typeface="Wingdings" charset="0"/>
              <a:buNone/>
              <a:tabLst>
                <a:tab pos="1320800" algn="l"/>
                <a:tab pos="1663700" algn="l"/>
              </a:tabLst>
            </a:pPr>
            <a:r>
              <a:rPr lang="en-US" sz="3200"/>
              <a:t>&lt;/order&gt;</a:t>
            </a:r>
            <a:endParaRPr lang="el-GR" sz="3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The Same Example without Attributes</a:t>
            </a:r>
            <a:endParaRPr lang="el-GR"/>
          </a:p>
        </p:txBody>
      </p:sp>
      <p:sp>
        <p:nvSpPr>
          <p:cNvPr id="491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268413"/>
            <a:ext cx="8353425" cy="4967287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&lt;order&gt;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</a:t>
            </a:r>
            <a:r>
              <a:rPr lang="en-US" err="1"/>
              <a:t>orderNo</a:t>
            </a:r>
            <a:r>
              <a:rPr lang="en-US"/>
              <a:t>&gt;23456&lt;/</a:t>
            </a:r>
            <a:r>
              <a:rPr lang="en-US" err="1"/>
              <a:t>orderNo</a:t>
            </a:r>
            <a:r>
              <a:rPr lang="en-US"/>
              <a:t>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&lt;customer&gt;John Smith&lt;/customer&gt;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&lt;date&gt;October 15, </a:t>
            </a:r>
            <a:r>
              <a:rPr lang="is-IS"/>
              <a:t>2017</a:t>
            </a:r>
            <a:r>
              <a:rPr lang="en-US"/>
              <a:t>&lt;/date&gt;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&lt;item&gt;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</a:t>
            </a:r>
            <a:r>
              <a:rPr lang="en-US" err="1"/>
              <a:t>itemNo</a:t>
            </a:r>
            <a:r>
              <a:rPr lang="en-US"/>
              <a:t>&gt;a528&lt;/</a:t>
            </a:r>
            <a:r>
              <a:rPr lang="en-US" err="1"/>
              <a:t>itemNo</a:t>
            </a:r>
            <a:r>
              <a:rPr lang="en-US"/>
              <a:t>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&lt;quantity&gt;1&lt;/quantity&gt;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&lt;/item&gt;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&lt;item&gt;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</a:t>
            </a:r>
            <a:r>
              <a:rPr lang="en-US" err="1"/>
              <a:t>itemNo</a:t>
            </a:r>
            <a:r>
              <a:rPr lang="en-US"/>
              <a:t>&gt;c817&lt;/</a:t>
            </a:r>
            <a:r>
              <a:rPr lang="en-US" err="1"/>
              <a:t>itemNo</a:t>
            </a:r>
            <a:r>
              <a:rPr lang="en-US"/>
              <a:t>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&lt;quantity&gt;3&lt;/quantity&gt;</a:t>
            </a:r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n-US"/>
              <a:t>		&lt;/item&gt;</a:t>
            </a:r>
            <a:endParaRPr lang="el-GR"/>
          </a:p>
          <a:p>
            <a:pPr eaLnBrk="1" hangingPunct="1">
              <a:lnSpc>
                <a:spcPct val="80000"/>
              </a:lnSpc>
              <a:buFont typeface="Wingdings" charset="0"/>
              <a:buNone/>
            </a:pPr>
            <a:r>
              <a:rPr lang="el-GR"/>
              <a:t>&lt;/order&gt;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Elements vs. Attributes</a:t>
            </a:r>
            <a:endParaRPr lang="el-GR"/>
          </a:p>
        </p:txBody>
      </p:sp>
      <p:sp>
        <p:nvSpPr>
          <p:cNvPr id="512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55650" y="2205038"/>
            <a:ext cx="7704782" cy="3240186"/>
          </a:xfrm>
        </p:spPr>
        <p:txBody>
          <a:bodyPr/>
          <a:lstStyle/>
          <a:p>
            <a:pPr eaLnBrk="1" hangingPunct="1"/>
            <a:r>
              <a:rPr lang="en-US" sz="3200"/>
              <a:t>Attributes can be replaced by elements</a:t>
            </a:r>
          </a:p>
          <a:p>
            <a:pPr eaLnBrk="1" hangingPunct="1"/>
            <a:endParaRPr lang="en-US" sz="1100"/>
          </a:p>
          <a:p>
            <a:pPr eaLnBrk="1" hangingPunct="1"/>
            <a:r>
              <a:rPr lang="en-US" sz="3200"/>
              <a:t>When to use elements and when attributes is a mostly matter of taste</a:t>
            </a:r>
          </a:p>
          <a:p>
            <a:pPr eaLnBrk="1" hangingPunct="1"/>
            <a:endParaRPr lang="el-GR" sz="1100"/>
          </a:p>
          <a:p>
            <a:pPr eaLnBrk="1" hangingPunct="1"/>
            <a:r>
              <a:rPr lang="en-US" sz="3200" b="1"/>
              <a:t>But a</a:t>
            </a:r>
            <a:r>
              <a:rPr lang="el-GR" sz="3200" b="1"/>
              <a:t>ttributes </a:t>
            </a:r>
            <a:r>
              <a:rPr lang="el-GR" sz="3200" b="1" u="sng"/>
              <a:t>cannot</a:t>
            </a:r>
            <a:r>
              <a:rPr lang="el-GR" sz="3200" b="1"/>
              <a:t> be nested  </a:t>
            </a:r>
            <a:endParaRPr lang="en-US" sz="3200" b="1"/>
          </a:p>
          <a:p>
            <a:pPr lvl="1" eaLnBrk="1" hangingPunct="1"/>
            <a:endParaRPr lang="en-US" sz="2800">
              <a:ea typeface="ＭＳ Ｐゴシック" charset="0"/>
            </a:endParaRPr>
          </a:p>
          <a:p>
            <a:pPr eaLnBrk="1" hangingPunct="1"/>
            <a:endParaRPr lang="el-GR" sz="3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Further Components of XML Docs</a:t>
            </a:r>
            <a:endParaRPr lang="el-GR"/>
          </a:p>
        </p:txBody>
      </p:sp>
      <p:sp>
        <p:nvSpPr>
          <p:cNvPr id="532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700212"/>
            <a:ext cx="8281292" cy="4897139"/>
          </a:xfrm>
        </p:spPr>
        <p:txBody>
          <a:bodyPr/>
          <a:lstStyle/>
          <a:p>
            <a:pPr marL="284163" indent="-284163" eaLnBrk="1" hangingPunct="1">
              <a:defRPr/>
            </a:pPr>
            <a:r>
              <a:rPr lang="en-US" sz="3200" b="1">
                <a:solidFill>
                  <a:schemeClr val="tx1">
                    <a:lumMod val="75000"/>
                  </a:schemeClr>
                </a:solidFill>
              </a:rPr>
              <a:t>Comments</a:t>
            </a:r>
          </a:p>
          <a:p>
            <a:pPr marL="630238" lvl="1" indent="-231775" eaLnBrk="1" hangingPunct="1">
              <a:defRPr/>
            </a:pPr>
            <a:r>
              <a:rPr lang="en-US" sz="3200">
                <a:ea typeface="ＭＳ Ｐゴシック" charset="0"/>
              </a:rPr>
              <a:t>A </a:t>
            </a:r>
            <a:r>
              <a:rPr lang="el-GR" sz="3200">
                <a:ea typeface="ＭＳ Ｐゴシック" charset="0"/>
              </a:rPr>
              <a:t>piece of text that is to be ignored by parser</a:t>
            </a:r>
            <a:endParaRPr lang="en-US" sz="3200">
              <a:ea typeface="ＭＳ Ｐゴシック" charset="0"/>
            </a:endParaRPr>
          </a:p>
          <a:p>
            <a:pPr marL="630238" lvl="1" indent="-231775" eaLnBrk="1" hangingPunct="1">
              <a:buFontTx/>
              <a:buNone/>
              <a:defRPr/>
            </a:pPr>
            <a:r>
              <a:rPr lang="en-US" sz="3200" b="1">
                <a:ea typeface="ＭＳ Ｐゴシック" charset="0"/>
              </a:rPr>
              <a:t>&lt;!-- This is a comment --&gt;</a:t>
            </a:r>
            <a:r>
              <a:rPr lang="el-GR" sz="3200">
                <a:ea typeface="ＭＳ Ｐゴシック" charset="0"/>
              </a:rPr>
              <a:t> </a:t>
            </a:r>
            <a:endParaRPr lang="en-US" sz="3200">
              <a:ea typeface="ＭＳ Ｐゴシック" charset="0"/>
            </a:endParaRPr>
          </a:p>
          <a:p>
            <a:pPr marL="630238" lvl="1" indent="-231775" eaLnBrk="1" hangingPunct="1">
              <a:buFontTx/>
              <a:buNone/>
              <a:defRPr/>
            </a:pPr>
            <a:endParaRPr lang="en-US" sz="1800">
              <a:ea typeface="ＭＳ Ｐゴシック" charset="0"/>
            </a:endParaRPr>
          </a:p>
          <a:p>
            <a:pPr marL="284163" indent="-284163" eaLnBrk="1" hangingPunct="1">
              <a:defRPr/>
            </a:pPr>
            <a:r>
              <a:rPr lang="en-US" sz="3200" b="1">
                <a:solidFill>
                  <a:srgbClr val="00264D"/>
                </a:solidFill>
              </a:rPr>
              <a:t>Processing Instructions (PIs)</a:t>
            </a:r>
          </a:p>
          <a:p>
            <a:pPr marL="630238" lvl="1" indent="-231775" eaLnBrk="1" hangingPunct="1">
              <a:defRPr/>
            </a:pPr>
            <a:r>
              <a:rPr lang="en-US" sz="3200">
                <a:ea typeface="ＭＳ Ｐゴシック" charset="0"/>
              </a:rPr>
              <a:t>Define procedural attachments</a:t>
            </a:r>
          </a:p>
          <a:p>
            <a:pPr marL="630238" lvl="1" indent="-231775" eaLnBrk="1" hangingPunct="1">
              <a:buFontTx/>
              <a:buNone/>
              <a:defRPr/>
            </a:pPr>
            <a:r>
              <a:rPr lang="en-US" sz="3200" b="1">
                <a:ea typeface="ＭＳ Ｐゴシック" charset="0"/>
              </a:rPr>
              <a:t>&lt;?</a:t>
            </a:r>
            <a:r>
              <a:rPr lang="en-US" sz="3200" b="1" err="1">
                <a:ea typeface="ＭＳ Ｐゴシック" charset="0"/>
              </a:rPr>
              <a:t>stylesheet</a:t>
            </a:r>
            <a:r>
              <a:rPr lang="en-US" sz="3200" b="1">
                <a:ea typeface="ＭＳ Ｐゴシック" charset="0"/>
              </a:rPr>
              <a:t> type="text/</a:t>
            </a:r>
            <a:r>
              <a:rPr lang="en-US" sz="3200" b="1" err="1">
                <a:ea typeface="ＭＳ Ｐゴシック" charset="0"/>
              </a:rPr>
              <a:t>css</a:t>
            </a:r>
            <a:r>
              <a:rPr lang="en-US" sz="3200" b="1">
                <a:ea typeface="ＭＳ Ｐゴシック" charset="0"/>
              </a:rPr>
              <a:t>“ </a:t>
            </a:r>
            <a:r>
              <a:rPr lang="en-US" sz="3200" b="1" err="1">
                <a:ea typeface="ＭＳ Ｐゴシック" charset="0"/>
              </a:rPr>
              <a:t>href</a:t>
            </a:r>
            <a:r>
              <a:rPr lang="en-US" sz="3200" b="1">
                <a:ea typeface="ＭＳ Ｐゴシック" charset="0"/>
              </a:rPr>
              <a:t>="</a:t>
            </a:r>
            <a:r>
              <a:rPr lang="en-US" sz="3200" b="1" err="1">
                <a:ea typeface="ＭＳ Ｐゴシック" charset="0"/>
              </a:rPr>
              <a:t>mystyle.css</a:t>
            </a:r>
            <a:r>
              <a:rPr lang="en-US" sz="3200" b="1">
                <a:ea typeface="ＭＳ Ｐゴシック" charset="0"/>
              </a:rPr>
              <a:t>"?&gt;</a:t>
            </a:r>
            <a:endParaRPr lang="en-US" sz="3200">
              <a:ea typeface="ＭＳ Ｐゴシック" charset="0"/>
            </a:endParaRPr>
          </a:p>
          <a:p>
            <a:pPr marL="284163" indent="-284163" eaLnBrk="1" hangingPunct="1">
              <a:defRPr/>
            </a:pPr>
            <a:endParaRPr lang="el-GR" sz="3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Well-Formed XML Documents</a:t>
            </a:r>
            <a:endParaRPr lang="el-GR"/>
          </a:p>
        </p:txBody>
      </p:sp>
      <p:sp>
        <p:nvSpPr>
          <p:cNvPr id="552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497887" cy="4967288"/>
          </a:xfrm>
        </p:spPr>
        <p:txBody>
          <a:bodyPr/>
          <a:lstStyle/>
          <a:p>
            <a:pPr marL="0" indent="0" eaLnBrk="1" hangingPunct="1">
              <a:buFont typeface="Wingdings" charset="0"/>
              <a:buNone/>
            </a:pPr>
            <a:r>
              <a:rPr lang="en-US" sz="3200" dirty="0">
                <a:sym typeface="Symbol" charset="0"/>
              </a:rPr>
              <a:t>Constraints on syntactically correct documents:</a:t>
            </a:r>
          </a:p>
          <a:p>
            <a:pPr marL="347663" lvl="1" indent="-234950" eaLnBrk="1" hangingPunct="1"/>
            <a:r>
              <a:rPr lang="en-GB" sz="3000" dirty="0">
                <a:ea typeface="ＭＳ Ｐゴシック" charset="0"/>
                <a:sym typeface="Symbol" charset="0"/>
              </a:rPr>
              <a:t>Only one outermost element (</a:t>
            </a:r>
            <a:r>
              <a:rPr lang="en-GB" sz="3000" b="1" dirty="0">
                <a:solidFill>
                  <a:srgbClr val="00264D"/>
                </a:solidFill>
                <a:ea typeface="ＭＳ Ｐゴシック" charset="0"/>
                <a:sym typeface="Symbol" charset="0"/>
              </a:rPr>
              <a:t>root element</a:t>
            </a:r>
            <a:r>
              <a:rPr lang="en-GB" sz="3000" dirty="0">
                <a:ea typeface="ＭＳ Ｐゴシック" charset="0"/>
                <a:sym typeface="Symbol" charset="0"/>
              </a:rPr>
              <a:t>)</a:t>
            </a:r>
          </a:p>
          <a:p>
            <a:pPr marL="347663" lvl="1" indent="-234950" eaLnBrk="1" hangingPunct="1"/>
            <a:r>
              <a:rPr lang="en-GB" sz="3000" dirty="0">
                <a:ea typeface="ＭＳ Ｐゴシック" charset="0"/>
                <a:sym typeface="Symbol" charset="0"/>
              </a:rPr>
              <a:t>Each element contains opening and corresponding closing tag (except self-closing tags like &lt;foo/&gt;)</a:t>
            </a:r>
          </a:p>
          <a:p>
            <a:pPr marL="347663" lvl="1" indent="-234950" eaLnBrk="1" hangingPunct="1"/>
            <a:r>
              <a:rPr lang="en-GB" sz="3000" dirty="0">
                <a:ea typeface="ＭＳ Ｐゴシック" charset="0"/>
                <a:sym typeface="Symbol" charset="0"/>
              </a:rPr>
              <a:t>Tags may not overlap</a:t>
            </a:r>
            <a:endParaRPr lang="en-US" sz="3000" b="1" dirty="0">
              <a:ea typeface="ＭＳ Ｐゴシック" charset="0"/>
              <a:sym typeface="Symbol" charset="0"/>
            </a:endParaRPr>
          </a:p>
          <a:p>
            <a:pPr marL="688975" lvl="3" indent="-234950" eaLnBrk="1" hangingPunct="1">
              <a:buFont typeface="Wingdings" charset="0"/>
              <a:buNone/>
            </a:pPr>
            <a:r>
              <a:rPr lang="en-US" sz="2800" dirty="0">
                <a:solidFill>
                  <a:srgbClr val="FF0000"/>
                </a:solidFill>
                <a:ea typeface="ＭＳ Ｐゴシック" charset="0"/>
                <a:sym typeface="Symbol" charset="0"/>
              </a:rPr>
              <a:t>&lt;author&gt;&lt;name&gt;Lee Hong&lt;/author&gt;&lt;/name&gt;</a:t>
            </a:r>
            <a:endParaRPr lang="en-GB" sz="2800" dirty="0">
              <a:solidFill>
                <a:srgbClr val="FF0000"/>
              </a:solidFill>
              <a:ea typeface="ＭＳ Ｐゴシック" charset="0"/>
              <a:sym typeface="Symbol" charset="0"/>
            </a:endParaRPr>
          </a:p>
          <a:p>
            <a:pPr marL="347663" lvl="1" indent="-234950" eaLnBrk="1" hangingPunct="1"/>
            <a:r>
              <a:rPr lang="en-GB" sz="3000" dirty="0">
                <a:ea typeface="ＭＳ Ｐゴシック" charset="0"/>
                <a:sym typeface="Symbol" charset="0"/>
              </a:rPr>
              <a:t>Attributes within an element have unique names</a:t>
            </a:r>
          </a:p>
          <a:p>
            <a:pPr marL="347663" lvl="1" indent="-234950" eaLnBrk="1" hangingPunct="1"/>
            <a:r>
              <a:rPr lang="el-GR" sz="3000" dirty="0" err="1">
                <a:ea typeface="ＭＳ Ｐゴシック" charset="0"/>
                <a:sym typeface="Symbol" charset="0"/>
              </a:rPr>
              <a:t>Element</a:t>
            </a:r>
            <a:r>
              <a:rPr lang="el-GR" sz="3000" dirty="0">
                <a:ea typeface="ＭＳ Ｐゴシック" charset="0"/>
                <a:sym typeface="Symbol" charset="0"/>
              </a:rPr>
              <a:t> and </a:t>
            </a:r>
            <a:r>
              <a:rPr lang="el-GR" sz="3000" dirty="0" err="1">
                <a:ea typeface="ＭＳ Ｐゴシック" charset="0"/>
                <a:sym typeface="Symbol" charset="0"/>
              </a:rPr>
              <a:t>tag</a:t>
            </a:r>
            <a:r>
              <a:rPr lang="el-GR" sz="3000" dirty="0">
                <a:ea typeface="ＭＳ Ｐゴシック" charset="0"/>
                <a:sym typeface="Symbol" charset="0"/>
              </a:rPr>
              <a:t> </a:t>
            </a:r>
            <a:r>
              <a:rPr lang="el-GR" sz="3000" dirty="0" err="1">
                <a:ea typeface="ＭＳ Ｐゴシック" charset="0"/>
                <a:sym typeface="Symbol" charset="0"/>
              </a:rPr>
              <a:t>names</a:t>
            </a:r>
            <a:r>
              <a:rPr lang="el-GR" sz="3000" dirty="0">
                <a:ea typeface="ＭＳ Ｐゴシック" charset="0"/>
                <a:sym typeface="Symbol" charset="0"/>
              </a:rPr>
              <a:t> </a:t>
            </a:r>
            <a:r>
              <a:rPr lang="el-GR" sz="3000" dirty="0" err="1">
                <a:ea typeface="ＭＳ Ｐゴシック" charset="0"/>
                <a:sym typeface="Symbol" charset="0"/>
              </a:rPr>
              <a:t>must</a:t>
            </a:r>
            <a:r>
              <a:rPr lang="el-GR" sz="3000" dirty="0">
                <a:ea typeface="ＭＳ Ｐゴシック" charset="0"/>
                <a:sym typeface="Symbol" charset="0"/>
              </a:rPr>
              <a:t> </a:t>
            </a:r>
            <a:r>
              <a:rPr lang="el-GR" sz="3000" dirty="0" err="1">
                <a:ea typeface="ＭＳ Ｐゴシック" charset="0"/>
                <a:sym typeface="Symbol" charset="0"/>
              </a:rPr>
              <a:t>be</a:t>
            </a:r>
            <a:r>
              <a:rPr lang="el-GR" sz="3000" dirty="0">
                <a:ea typeface="ＭＳ Ｐゴシック" charset="0"/>
                <a:sym typeface="Symbol" charset="0"/>
              </a:rPr>
              <a:t> </a:t>
            </a:r>
            <a:r>
              <a:rPr lang="el-GR" sz="3000" dirty="0" err="1">
                <a:ea typeface="ＭＳ Ｐゴシック" charset="0"/>
                <a:sym typeface="Symbol" charset="0"/>
              </a:rPr>
              <a:t>permissible</a:t>
            </a:r>
            <a:r>
              <a:rPr lang="el-GR" sz="3000" dirty="0">
                <a:ea typeface="ＭＳ Ｐゴシック" charset="0"/>
                <a:sym typeface="Symbol" charset="0"/>
              </a:rPr>
              <a:t> </a:t>
            </a:r>
            <a:endParaRPr lang="en-GB" sz="3000" dirty="0">
              <a:ea typeface="ＭＳ Ｐゴシック" charset="0"/>
              <a:sym typeface="Symbol" charset="0"/>
            </a:endParaRPr>
          </a:p>
          <a:p>
            <a:pPr marL="912813" lvl="2" indent="-393700" eaLnBrk="1" hangingPunct="1">
              <a:lnSpc>
                <a:spcPct val="90000"/>
              </a:lnSpc>
              <a:buFontTx/>
              <a:buNone/>
            </a:pPr>
            <a:r>
              <a:rPr lang="en-US" sz="2800" dirty="0">
                <a:ea typeface="ＭＳ Ｐゴシック" charset="0"/>
                <a:sym typeface="Symbol" charset="0"/>
              </a:rPr>
              <a:t>e.g.: can’t use strings beginning with digit </a:t>
            </a:r>
            <a:r>
              <a:rPr lang="en-US" sz="2800" dirty="0"/>
              <a:t>"</a:t>
            </a:r>
            <a:r>
              <a:rPr lang="en-US" sz="2800" dirty="0">
                <a:ea typeface="ＭＳ Ｐゴシック" charset="0"/>
                <a:sym typeface="Symbol" charset="0"/>
              </a:rPr>
              <a:t>2ndbest</a:t>
            </a:r>
            <a:r>
              <a:rPr lang="en-US" sz="2800" dirty="0"/>
              <a:t>"</a:t>
            </a:r>
            <a:endParaRPr lang="el-GR" sz="2800" dirty="0">
              <a:ea typeface="ＭＳ Ｐゴシック" charset="0"/>
              <a:sym typeface="Symbol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The Tree Model of XML Docs </a:t>
            </a:r>
            <a:endParaRPr lang="el-GR"/>
          </a:p>
        </p:txBody>
      </p:sp>
      <p:sp>
        <p:nvSpPr>
          <p:cNvPr id="573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1268412"/>
            <a:ext cx="8280400" cy="5112915"/>
          </a:xfrm>
        </p:spPr>
        <p:txBody>
          <a:bodyPr/>
          <a:lstStyle/>
          <a:p>
            <a:pPr marL="0" indent="0" eaLnBrk="1" hangingPunct="1">
              <a:buFont typeface="Wingdings" charset="0"/>
              <a:buNone/>
            </a:pPr>
            <a:r>
              <a:rPr lang="en-US" sz="3200" dirty="0">
                <a:sym typeface="Symbol" charset="0"/>
              </a:rPr>
              <a:t>The tree representation of an XML document is an </a:t>
            </a:r>
            <a:r>
              <a:rPr lang="en-US" sz="3200" b="1" dirty="0">
                <a:sym typeface="Symbol" charset="0"/>
              </a:rPr>
              <a:t>ordered</a:t>
            </a:r>
            <a:r>
              <a:rPr lang="en-US" sz="3200" dirty="0">
                <a:sym typeface="Symbol" charset="0"/>
              </a:rPr>
              <a:t> labeled tree:</a:t>
            </a:r>
            <a:endParaRPr lang="en-GB" sz="3200" dirty="0">
              <a:sym typeface="Symbol" charset="0"/>
            </a:endParaRPr>
          </a:p>
          <a:p>
            <a:pPr marL="693738"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Exactly one root</a:t>
            </a:r>
          </a:p>
          <a:p>
            <a:pPr marL="693738"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No cycles</a:t>
            </a:r>
          </a:p>
          <a:p>
            <a:pPr marL="693738"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Each non-root node has exactly one parent</a:t>
            </a:r>
          </a:p>
          <a:p>
            <a:pPr marL="693738" lvl="1" eaLnBrk="1" hangingPunct="1"/>
            <a:r>
              <a:rPr lang="en-GB" sz="3200" dirty="0">
                <a:ea typeface="ＭＳ Ｐゴシック" charset="0"/>
                <a:sym typeface="Symbol" charset="0"/>
              </a:rPr>
              <a:t>Each node has a label</a:t>
            </a:r>
            <a:endParaRPr lang="el-GR" sz="3200" dirty="0">
              <a:ea typeface="ＭＳ Ｐゴシック" charset="0"/>
              <a:sym typeface="Symbol" charset="0"/>
            </a:endParaRPr>
          </a:p>
          <a:p>
            <a:pPr marL="693738" lvl="1" eaLnBrk="1" hangingPunct="1"/>
            <a:r>
              <a:rPr lang="en-US" sz="3200" dirty="0">
                <a:ea typeface="ＭＳ Ｐゴシック" charset="0"/>
                <a:sym typeface="Symbol" charset="0"/>
              </a:rPr>
              <a:t>O</a:t>
            </a:r>
            <a:r>
              <a:rPr lang="el-GR" sz="3200" dirty="0" err="1">
                <a:ea typeface="ＭＳ Ｐゴシック" charset="0"/>
                <a:sym typeface="Symbol" charset="0"/>
              </a:rPr>
              <a:t>rder</a:t>
            </a:r>
            <a:r>
              <a:rPr lang="el-GR" sz="3200" dirty="0">
                <a:ea typeface="ＭＳ Ｐゴシック" charset="0"/>
                <a:sym typeface="Symbol" charset="0"/>
              </a:rPr>
              <a:t> of </a:t>
            </a:r>
            <a:r>
              <a:rPr lang="el-GR" sz="3200" dirty="0" err="1">
                <a:ea typeface="ＭＳ Ｐゴシック" charset="0"/>
                <a:sym typeface="Symbol" charset="0"/>
              </a:rPr>
              <a:t>elements</a:t>
            </a:r>
            <a:r>
              <a:rPr lang="el-GR" sz="3200" dirty="0">
                <a:ea typeface="ＭＳ Ｐゴシック" charset="0"/>
                <a:sym typeface="Symbol" charset="0"/>
              </a:rPr>
              <a:t> </a:t>
            </a:r>
            <a:r>
              <a:rPr lang="el-GR" sz="3200" dirty="0" err="1">
                <a:ea typeface="ＭＳ Ｐゴシック" charset="0"/>
                <a:sym typeface="Symbol" charset="0"/>
              </a:rPr>
              <a:t>is</a:t>
            </a:r>
            <a:r>
              <a:rPr lang="el-GR" sz="3200" dirty="0">
                <a:ea typeface="ＭＳ Ｐゴシック" charset="0"/>
                <a:sym typeface="Symbol" charset="0"/>
              </a:rPr>
              <a:t> </a:t>
            </a:r>
            <a:r>
              <a:rPr lang="el-GR" sz="3200" dirty="0" err="1">
                <a:ea typeface="ＭＳ Ｐゴシック" charset="0"/>
                <a:sym typeface="Symbol" charset="0"/>
              </a:rPr>
              <a:t>important</a:t>
            </a:r>
            <a:r>
              <a:rPr lang="el-GR" sz="3200" dirty="0">
                <a:ea typeface="ＭＳ Ｐゴシック" charset="0"/>
                <a:sym typeface="Symbol" charset="0"/>
              </a:rPr>
              <a:t> </a:t>
            </a:r>
            <a:endParaRPr lang="en-GB" sz="3200" dirty="0">
              <a:ea typeface="ＭＳ Ｐゴシック" charset="0"/>
              <a:sym typeface="Symbol" charset="0"/>
            </a:endParaRPr>
          </a:p>
          <a:p>
            <a:pPr marL="693738" lvl="1" eaLnBrk="1" hangingPunct="1"/>
            <a:r>
              <a:rPr lang="en-US" sz="3200" dirty="0">
                <a:ea typeface="ＭＳ Ｐゴシック" charset="0"/>
                <a:sym typeface="Symbol" charset="0"/>
              </a:rPr>
              <a:t>… but order of attributes is not</a:t>
            </a:r>
            <a:endParaRPr lang="el-GR" sz="3200" b="1" dirty="0">
              <a:ea typeface="ＭＳ Ｐゴシック" charset="0"/>
              <a:sym typeface="Symbol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AutoShape 2"/>
          <p:cNvSpPr>
            <a:spLocks noGrp="1" noChangeArrowheads="1"/>
          </p:cNvSpPr>
          <p:nvPr>
            <p:ph type="title"/>
          </p:nvPr>
        </p:nvSpPr>
        <p:spPr>
          <a:xfrm>
            <a:off x="179388" y="196850"/>
            <a:ext cx="8785225" cy="784225"/>
          </a:xfrm>
        </p:spPr>
        <p:txBody>
          <a:bodyPr/>
          <a:lstStyle/>
          <a:p>
            <a:pPr eaLnBrk="1" hangingPunct="1"/>
            <a:r>
              <a:rPr lang="en-US"/>
              <a:t>Tree Model of XML Documents</a:t>
            </a:r>
            <a:endParaRPr lang="el-GR"/>
          </a:p>
        </p:txBody>
      </p:sp>
      <p:sp>
        <p:nvSpPr>
          <p:cNvPr id="593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188" y="1196975"/>
            <a:ext cx="8064500" cy="518477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&lt;email&gt;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&lt;head&gt;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	&lt;from name="Michael Maher" 			 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		address="</a:t>
            </a:r>
            <a:r>
              <a:rPr lang="en-US" sz="2500" err="1">
                <a:sym typeface="Symbol" charset="0"/>
              </a:rPr>
              <a:t>michaelmaher@cs.gu.edu.au</a:t>
            </a:r>
            <a:r>
              <a:rPr lang="en-US" sz="2500">
                <a:sym typeface="Symbol" charset="0"/>
              </a:rPr>
              <a:t>" 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	&lt;to name="</a:t>
            </a:r>
            <a:r>
              <a:rPr lang="en-US" sz="2500" err="1">
                <a:sym typeface="Symbol" charset="0"/>
              </a:rPr>
              <a:t>Grigoris</a:t>
            </a:r>
            <a:r>
              <a:rPr lang="en-US" sz="2500">
                <a:sym typeface="Symbol" charset="0"/>
              </a:rPr>
              <a:t> Antoniou"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		address="</a:t>
            </a:r>
            <a:r>
              <a:rPr lang="en-US" sz="2500" err="1">
                <a:sym typeface="Symbol" charset="0"/>
              </a:rPr>
              <a:t>grigoris@cs.unibremen.de</a:t>
            </a:r>
            <a:r>
              <a:rPr lang="en-US" sz="2500">
                <a:sym typeface="Symbol" charset="0"/>
              </a:rPr>
              <a:t>" /&gt;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	&lt;subject&gt;Where is your draft?&lt;/subject&gt;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&lt;/head&gt;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&lt;body&gt;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	</a:t>
            </a:r>
            <a:r>
              <a:rPr lang="en-US" sz="2500" err="1">
                <a:sym typeface="Symbol" charset="0"/>
              </a:rPr>
              <a:t>Grigoris</a:t>
            </a:r>
            <a:r>
              <a:rPr lang="en-US" sz="2500">
                <a:sym typeface="Symbol" charset="0"/>
              </a:rPr>
              <a:t>, where is the draft of the paper you  </a:t>
            </a:r>
            <a:br>
              <a:rPr lang="en-US" sz="2500">
                <a:sym typeface="Symbol" charset="0"/>
              </a:rPr>
            </a:br>
            <a:r>
              <a:rPr lang="en-US" sz="2500">
                <a:sym typeface="Symbol" charset="0"/>
              </a:rPr>
              <a:t>       promised me last week?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	&lt;/body&gt;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500">
                <a:sym typeface="Symbol" charset="0"/>
              </a:rPr>
              <a:t>&lt;/email&gt;</a:t>
            </a:r>
          </a:p>
        </p:txBody>
      </p:sp>
      <p:sp>
        <p:nvSpPr>
          <p:cNvPr id="59395" name="Text Box 4"/>
          <p:cNvSpPr txBox="1">
            <a:spLocks noChangeArrowheads="1"/>
          </p:cNvSpPr>
          <p:nvPr/>
        </p:nvSpPr>
        <p:spPr bwMode="auto">
          <a:xfrm>
            <a:off x="7451725" y="6446838"/>
            <a:ext cx="1755775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(2) XML details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Role of XML in the Semantic Web</a:t>
            </a:r>
          </a:p>
        </p:txBody>
      </p:sp>
      <p:sp>
        <p:nvSpPr>
          <p:cNvPr id="819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3200" dirty="0"/>
              <a:t>The Semantic Web involves ideas and languages at a fairly abstract level, e.g.: for defining ontologies, publishing data using them</a:t>
            </a:r>
          </a:p>
          <a:p>
            <a:pPr eaLnBrk="1" hangingPunct="1"/>
            <a:r>
              <a:rPr lang="en-US" sz="3200" dirty="0"/>
              <a:t>XML is a </a:t>
            </a:r>
          </a:p>
          <a:p>
            <a:pPr marL="457200" lvl="1" indent="-280988" eaLnBrk="1" hangingPunct="1"/>
            <a:r>
              <a:rPr lang="en-US" sz="2800" dirty="0"/>
              <a:t>Source of many key SW concepts &amp; technology bits; </a:t>
            </a:r>
          </a:p>
          <a:p>
            <a:pPr marL="457200" lvl="1" indent="-280988" eaLnBrk="1" hangingPunct="1"/>
            <a:r>
              <a:rPr lang="en-US" sz="2800" dirty="0"/>
              <a:t>Potential alternative for sharing data that newer schemes must improve on; and </a:t>
            </a:r>
          </a:p>
          <a:p>
            <a:pPr marL="457200" lvl="1" indent="-280988" eaLnBrk="1" hangingPunct="1"/>
            <a:r>
              <a:rPr lang="en-US" sz="2800" dirty="0"/>
              <a:t>Common serialization for SW data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AutoShape 2"/>
          <p:cNvSpPr>
            <a:spLocks noGrp="1" noChangeArrowheads="1"/>
          </p:cNvSpPr>
          <p:nvPr>
            <p:ph type="title"/>
          </p:nvPr>
        </p:nvSpPr>
        <p:spPr>
          <a:xfrm>
            <a:off x="144463" y="260350"/>
            <a:ext cx="8820150" cy="784225"/>
          </a:xfrm>
        </p:spPr>
        <p:txBody>
          <a:bodyPr/>
          <a:lstStyle/>
          <a:p>
            <a:pPr eaLnBrk="1" hangingPunct="1"/>
            <a:r>
              <a:rPr lang="en-US"/>
              <a:t>Tree Model of XML Documents</a:t>
            </a:r>
            <a:endParaRPr lang="el-GR"/>
          </a:p>
        </p:txBody>
      </p:sp>
      <p:sp>
        <p:nvSpPr>
          <p:cNvPr id="6144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</a:pPr>
            <a:endParaRPr lang="en-US" sz="2900"/>
          </a:p>
          <a:p>
            <a:pPr eaLnBrk="1" hangingPunct="1">
              <a:buFont typeface="Wingdings" charset="0"/>
              <a:buNone/>
            </a:pPr>
            <a:endParaRPr lang="en-US" sz="2900"/>
          </a:p>
          <a:p>
            <a:pPr eaLnBrk="1" hangingPunct="1"/>
            <a:endParaRPr lang="el-G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69643C-EC5D-A14C-B8E4-63A452984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89" y="1420028"/>
            <a:ext cx="8388424" cy="4768523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/>
              <a:t>Outline</a:t>
            </a:r>
            <a:endParaRPr lang="el-GR" sz="4400"/>
          </a:p>
        </p:txBody>
      </p:sp>
      <p:sp>
        <p:nvSpPr>
          <p:cNvPr id="634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484313"/>
            <a:ext cx="7980363" cy="4824412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(2) Description of XML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/>
              <a:t>(3) </a:t>
            </a:r>
            <a:r>
              <a:rPr lang="en-US" b="1"/>
              <a:t>Structuring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 b="1">
                <a:ea typeface="ＭＳ Ｐゴシック" charset="0"/>
              </a:rPr>
              <a:t>DTDs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(5) Accessing, querying XML documents: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(6) Transformations: XSLT</a:t>
            </a:r>
            <a:endParaRPr lang="el-GR">
              <a:solidFill>
                <a:srgbClr val="5F5F5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/>
              <a:t>Structuring XML Documents </a:t>
            </a:r>
          </a:p>
        </p:txBody>
      </p:sp>
      <p:sp>
        <p:nvSpPr>
          <p:cNvPr id="655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353425" cy="5256213"/>
          </a:xfrm>
        </p:spPr>
        <p:txBody>
          <a:bodyPr/>
          <a:lstStyle/>
          <a:p>
            <a:pPr eaLnBrk="1" hangingPunct="1"/>
            <a:r>
              <a:rPr lang="en-GB" sz="3200" dirty="0"/>
              <a:t>S</a:t>
            </a:r>
            <a:r>
              <a:rPr lang="en-US" sz="3200" dirty="0"/>
              <a:t>o</a:t>
            </a:r>
            <a:r>
              <a:rPr lang="en-GB" sz="3200" dirty="0"/>
              <a:t>me XML documents must follow constraints defined in a “template” that can</a:t>
            </a:r>
            <a:r>
              <a:rPr lang="en-US" sz="3200" dirty="0"/>
              <a:t>…</a:t>
            </a:r>
            <a:endParaRPr lang="en-GB" sz="3200" dirty="0"/>
          </a:p>
          <a:p>
            <a:pPr marL="573088" lvl="1" indent="-285750" eaLnBrk="1" hangingPunct="1"/>
            <a:r>
              <a:rPr lang="en-GB" sz="3200" dirty="0">
                <a:ea typeface="ＭＳ Ｐゴシック" charset="0"/>
              </a:rPr>
              <a:t>define the </a:t>
            </a:r>
            <a:r>
              <a:rPr lang="en-GB" sz="3200" i="1" dirty="0">
                <a:ea typeface="ＭＳ Ｐゴシック" charset="0"/>
              </a:rPr>
              <a:t>element</a:t>
            </a:r>
            <a:r>
              <a:rPr lang="en-GB" sz="3200" dirty="0">
                <a:ea typeface="ＭＳ Ｐゴシック" charset="0"/>
              </a:rPr>
              <a:t> and </a:t>
            </a:r>
            <a:r>
              <a:rPr lang="en-GB" sz="3200" i="1" dirty="0">
                <a:ea typeface="ＭＳ Ｐゴシック" charset="0"/>
              </a:rPr>
              <a:t>attribute names </a:t>
            </a:r>
            <a:r>
              <a:rPr lang="en-GB" sz="3200" dirty="0">
                <a:ea typeface="ＭＳ Ｐゴシック" charset="0"/>
              </a:rPr>
              <a:t>that may be used</a:t>
            </a:r>
          </a:p>
          <a:p>
            <a:pPr marL="573088" lvl="1" indent="-285750" eaLnBrk="1" hangingPunct="1"/>
            <a:r>
              <a:rPr lang="en-GB" sz="3200" dirty="0">
                <a:ea typeface="ＭＳ Ｐゴシック" charset="0"/>
              </a:rPr>
              <a:t>define the </a:t>
            </a:r>
            <a:r>
              <a:rPr lang="en-GB" sz="3200" i="1" dirty="0">
                <a:ea typeface="ＭＳ Ｐゴシック" charset="0"/>
              </a:rPr>
              <a:t>structure</a:t>
            </a:r>
            <a:r>
              <a:rPr lang="en-GB" sz="3200" dirty="0">
                <a:ea typeface="ＭＳ Ｐゴシック" charset="0"/>
              </a:rPr>
              <a:t> </a:t>
            </a:r>
          </a:p>
          <a:p>
            <a:pPr marL="911225" lvl="3" indent="-284163" eaLnBrk="1" hangingPunct="1"/>
            <a:r>
              <a:rPr lang="en-GB" sz="2800" dirty="0">
                <a:ea typeface="ＭＳ Ｐゴシック" charset="0"/>
              </a:rPr>
              <a:t>what values an attribute may take</a:t>
            </a:r>
          </a:p>
          <a:p>
            <a:pPr marL="911225" lvl="3" indent="-284163" eaLnBrk="1" hangingPunct="1"/>
            <a:r>
              <a:rPr lang="en-GB" sz="2800" dirty="0">
                <a:ea typeface="ＭＳ Ｐゴシック" charset="0"/>
              </a:rPr>
              <a:t>which elements may or must occur within other elements, etc.</a:t>
            </a:r>
          </a:p>
          <a:p>
            <a:pPr eaLnBrk="1" hangingPunct="1"/>
            <a:r>
              <a:rPr lang="el-GR" sz="3200" dirty="0" err="1"/>
              <a:t>If</a:t>
            </a:r>
            <a:r>
              <a:rPr lang="el-GR" sz="3200" dirty="0"/>
              <a:t> </a:t>
            </a:r>
            <a:r>
              <a:rPr lang="el-GR" sz="3200" dirty="0" err="1"/>
              <a:t>such</a:t>
            </a:r>
            <a:r>
              <a:rPr lang="el-GR" sz="3200" dirty="0"/>
              <a:t> </a:t>
            </a:r>
            <a:r>
              <a:rPr lang="el-GR" sz="3200" dirty="0" err="1"/>
              <a:t>structuring</a:t>
            </a:r>
            <a:r>
              <a:rPr lang="el-GR" sz="3200" dirty="0"/>
              <a:t> </a:t>
            </a:r>
            <a:r>
              <a:rPr lang="el-GR" sz="3200" dirty="0" err="1"/>
              <a:t>information</a:t>
            </a:r>
            <a:r>
              <a:rPr lang="el-GR" sz="3200" dirty="0"/>
              <a:t> </a:t>
            </a:r>
            <a:r>
              <a:rPr lang="el-GR" sz="3200" dirty="0" err="1"/>
              <a:t>exists</a:t>
            </a:r>
            <a:r>
              <a:rPr lang="el-GR" sz="3200" dirty="0"/>
              <a:t>, the </a:t>
            </a:r>
            <a:r>
              <a:rPr lang="el-GR" sz="3200" dirty="0" err="1"/>
              <a:t>document</a:t>
            </a:r>
            <a:r>
              <a:rPr lang="el-GR" sz="3200" dirty="0"/>
              <a:t> </a:t>
            </a:r>
            <a:r>
              <a:rPr lang="el-GR" sz="3200" dirty="0" err="1"/>
              <a:t>can</a:t>
            </a:r>
            <a:r>
              <a:rPr lang="el-GR" sz="3200" dirty="0"/>
              <a:t> </a:t>
            </a:r>
            <a:r>
              <a:rPr lang="el-GR" sz="3200" dirty="0" err="1"/>
              <a:t>be</a:t>
            </a:r>
            <a:r>
              <a:rPr lang="el-GR" sz="3200" dirty="0"/>
              <a:t> </a:t>
            </a:r>
            <a:r>
              <a:rPr lang="el-GR" sz="3200" b="1" dirty="0" err="1"/>
              <a:t>validated</a:t>
            </a:r>
            <a:r>
              <a:rPr lang="el-GR" sz="3200" dirty="0"/>
              <a:t> 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Structuring XML Documents</a:t>
            </a:r>
            <a:endParaRPr lang="el-GR"/>
          </a:p>
        </p:txBody>
      </p:sp>
      <p:sp>
        <p:nvSpPr>
          <p:cNvPr id="675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353425" cy="5256213"/>
          </a:xfrm>
        </p:spPr>
        <p:txBody>
          <a:bodyPr/>
          <a:lstStyle/>
          <a:p>
            <a:pPr eaLnBrk="1" hangingPunct="1"/>
            <a:r>
              <a:rPr lang="en-US" sz="3200" dirty="0"/>
              <a:t>An XML document is </a:t>
            </a:r>
            <a:r>
              <a:rPr lang="en-US" sz="3200" b="1" dirty="0">
                <a:solidFill>
                  <a:srgbClr val="00264D"/>
                </a:solidFill>
              </a:rPr>
              <a:t>valid</a:t>
            </a:r>
            <a:r>
              <a:rPr lang="en-US" sz="3200" dirty="0"/>
              <a:t> if </a:t>
            </a:r>
            <a:endParaRPr lang="en-GB" sz="3200" dirty="0"/>
          </a:p>
          <a:p>
            <a:pPr lvl="1" eaLnBrk="1" hangingPunct="1"/>
            <a:r>
              <a:rPr lang="en-GB" sz="3200" dirty="0">
                <a:ea typeface="ＭＳ Ｐゴシック" charset="0"/>
              </a:rPr>
              <a:t>it is well-formed XML</a:t>
            </a:r>
          </a:p>
          <a:p>
            <a:pPr lvl="1" eaLnBrk="1" hangingPunct="1"/>
            <a:r>
              <a:rPr lang="en-GB" sz="3200" dirty="0">
                <a:ea typeface="ＭＳ Ｐゴシック" charset="0"/>
              </a:rPr>
              <a:t>respects the structuring information it uses</a:t>
            </a:r>
            <a:endParaRPr lang="en-US" sz="3200" dirty="0">
              <a:ea typeface="ＭＳ Ｐゴシック" charset="0"/>
            </a:endParaRPr>
          </a:p>
          <a:p>
            <a:pPr eaLnBrk="1" hangingPunct="1"/>
            <a:r>
              <a:rPr lang="en-US" sz="3200" dirty="0"/>
              <a:t>Ways to define structure of XML documents: </a:t>
            </a:r>
            <a:endParaRPr lang="en-GB" sz="3200" dirty="0"/>
          </a:p>
          <a:p>
            <a:pPr lvl="1" eaLnBrk="1" hangingPunct="1"/>
            <a:r>
              <a:rPr lang="en-GB" sz="2800" b="1" dirty="0">
                <a:ea typeface="ＭＳ Ｐゴシック" charset="0"/>
              </a:rPr>
              <a:t>DTDs</a:t>
            </a:r>
            <a:r>
              <a:rPr lang="en-US" sz="2800" dirty="0">
                <a:ea typeface="ＭＳ Ｐゴシック" charset="0"/>
              </a:rPr>
              <a:t> (</a:t>
            </a:r>
            <a:r>
              <a:rPr lang="en-US" sz="2800" i="1" dirty="0">
                <a:ea typeface="ＭＳ Ｐゴシック" charset="0"/>
                <a:hlinkClick r:id="rId3"/>
              </a:rPr>
              <a:t>Document Type Definition</a:t>
            </a:r>
            <a:r>
              <a:rPr lang="en-US" sz="2800" dirty="0">
                <a:ea typeface="ＭＳ Ｐゴシック" charset="0"/>
              </a:rPr>
              <a:t>) </a:t>
            </a:r>
            <a:r>
              <a:rPr lang="en-GB" sz="2800" dirty="0">
                <a:ea typeface="ＭＳ Ｐゴシック" charset="0"/>
              </a:rPr>
              <a:t>came first, was based on SGML’s approach</a:t>
            </a:r>
          </a:p>
          <a:p>
            <a:pPr lvl="1" eaLnBrk="1" hangingPunct="1"/>
            <a:r>
              <a:rPr lang="en-GB" sz="2800" b="1" dirty="0">
                <a:ea typeface="ＭＳ Ｐゴシック" charset="0"/>
              </a:rPr>
              <a:t>XML Schema</a:t>
            </a:r>
            <a:r>
              <a:rPr lang="en-GB" sz="2800" dirty="0">
                <a:ea typeface="ＭＳ Ｐゴシック" charset="0"/>
              </a:rPr>
              <a:t> (aka </a:t>
            </a:r>
            <a:r>
              <a:rPr lang="en-GB" sz="2800" i="1" dirty="0">
                <a:ea typeface="ＭＳ Ｐゴシック" charset="0"/>
                <a:hlinkClick r:id="rId4"/>
              </a:rPr>
              <a:t>XML </a:t>
            </a:r>
            <a:r>
              <a:rPr lang="en-US" sz="2800" i="1" dirty="0">
                <a:ea typeface="ＭＳ Ｐゴシック" charset="0"/>
                <a:hlinkClick r:id="rId4"/>
              </a:rPr>
              <a:t>Schema Definition</a:t>
            </a:r>
            <a:r>
              <a:rPr lang="en-US" sz="2800" i="1" dirty="0">
                <a:ea typeface="ＭＳ Ｐゴシック" charset="0"/>
              </a:rPr>
              <a:t>,</a:t>
            </a:r>
            <a:r>
              <a:rPr lang="en-US" sz="2800" dirty="0">
                <a:ea typeface="ＭＳ Ｐゴシック" charset="0"/>
              </a:rPr>
              <a:t> XSD) is more recent and </a:t>
            </a:r>
            <a:r>
              <a:rPr lang="en-GB" sz="2800" dirty="0">
                <a:ea typeface="ＭＳ Ｐゴシック" charset="0"/>
              </a:rPr>
              <a:t>expressive</a:t>
            </a:r>
          </a:p>
          <a:p>
            <a:pPr lvl="1" eaLnBrk="1" hangingPunct="1"/>
            <a:r>
              <a:rPr lang="en-GB" sz="2800" dirty="0">
                <a:ea typeface="ＭＳ Ｐゴシック" charset="0"/>
                <a:hlinkClick r:id="rId5"/>
              </a:rPr>
              <a:t>RELAX NG </a:t>
            </a:r>
            <a:r>
              <a:rPr lang="en-GB" sz="2800" dirty="0">
                <a:ea typeface="ＭＳ Ｐゴシック" charset="0"/>
              </a:rPr>
              <a:t>and </a:t>
            </a:r>
            <a:r>
              <a:rPr lang="en-GB" sz="2800" dirty="0">
                <a:ea typeface="ＭＳ Ｐゴシック" charset="0"/>
                <a:hlinkClick r:id="rId6"/>
              </a:rPr>
              <a:t>DSDs</a:t>
            </a:r>
            <a:r>
              <a:rPr lang="en-GB" sz="2800" dirty="0">
                <a:ea typeface="ＭＳ Ｐゴシック" charset="0"/>
              </a:rPr>
              <a:t> are two alternatives</a:t>
            </a:r>
            <a:endParaRPr lang="en-US" sz="2800" dirty="0"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DTD: Element Type Definition</a:t>
            </a:r>
            <a:endParaRPr lang="el-GR"/>
          </a:p>
        </p:txBody>
      </p:sp>
      <p:sp>
        <p:nvSpPr>
          <p:cNvPr id="6963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</a:pPr>
            <a:r>
              <a:rPr lang="en-US" b="1"/>
              <a:t>	&lt;lecturer&gt;</a:t>
            </a:r>
          </a:p>
          <a:p>
            <a:pPr eaLnBrk="1" hangingPunct="1">
              <a:buFont typeface="Wingdings" charset="0"/>
              <a:buNone/>
            </a:pPr>
            <a:r>
              <a:rPr lang="en-US" b="1"/>
              <a:t>		&lt;name&gt;David </a:t>
            </a:r>
            <a:r>
              <a:rPr lang="en-US" b="1" err="1"/>
              <a:t>Billington</a:t>
            </a:r>
            <a:r>
              <a:rPr lang="en-US" b="1"/>
              <a:t>&lt;/name&gt;</a:t>
            </a:r>
          </a:p>
          <a:p>
            <a:pPr eaLnBrk="1" hangingPunct="1">
              <a:buFont typeface="Wingdings" charset="0"/>
              <a:buNone/>
            </a:pPr>
            <a:r>
              <a:rPr lang="en-US" b="1"/>
              <a:t>		&lt;phone&gt; +61 − 7 − 3875 507 &lt;/phone&gt;</a:t>
            </a:r>
          </a:p>
          <a:p>
            <a:pPr eaLnBrk="1" hangingPunct="1">
              <a:buFont typeface="Wingdings" charset="0"/>
              <a:buNone/>
            </a:pPr>
            <a:r>
              <a:rPr lang="en-US" b="1"/>
              <a:t>	&lt;/lecturer&gt;</a:t>
            </a:r>
          </a:p>
          <a:p>
            <a:pPr eaLnBrk="1" hangingPunct="1">
              <a:lnSpc>
                <a:spcPct val="130000"/>
              </a:lnSpc>
              <a:buFont typeface="Wingdings" charset="0"/>
              <a:buNone/>
            </a:pPr>
            <a:r>
              <a:rPr lang="en-US"/>
              <a:t>DTD for above element (and all </a:t>
            </a:r>
            <a:r>
              <a:rPr lang="en-US" b="1"/>
              <a:t>lecturer</a:t>
            </a:r>
            <a:r>
              <a:rPr lang="en-US"/>
              <a:t> elements):</a:t>
            </a:r>
          </a:p>
          <a:p>
            <a:pPr eaLnBrk="1" hangingPunct="1">
              <a:lnSpc>
                <a:spcPct val="130000"/>
              </a:lnSpc>
              <a:buFont typeface="Wingdings" charset="0"/>
              <a:buNone/>
            </a:pPr>
            <a:endParaRPr lang="en-US" sz="900"/>
          </a:p>
          <a:p>
            <a:pPr eaLnBrk="1" hangingPunct="1">
              <a:buFont typeface="Wingdings" charset="0"/>
              <a:buNone/>
            </a:pPr>
            <a:r>
              <a:rPr lang="en-US" b="1"/>
              <a:t>	&lt;!ELEMENT lecturer (name, phone) &gt;</a:t>
            </a:r>
          </a:p>
          <a:p>
            <a:pPr eaLnBrk="1" hangingPunct="1">
              <a:buFont typeface="Wingdings" charset="0"/>
              <a:buNone/>
            </a:pPr>
            <a:r>
              <a:rPr lang="en-US" b="1"/>
              <a:t>	&lt;!ELEMENT name (#PCDATA) &gt;</a:t>
            </a:r>
          </a:p>
          <a:p>
            <a:pPr eaLnBrk="1" hangingPunct="1">
              <a:buFont typeface="Wingdings" charset="0"/>
              <a:buNone/>
            </a:pPr>
            <a:r>
              <a:rPr lang="en-US" b="1"/>
              <a:t>	&lt;!ELEMENT phone (#PCDATA) &gt;</a:t>
            </a:r>
            <a:endParaRPr lang="el-GR" b="1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The Meaning of the DTD</a:t>
            </a:r>
            <a:endParaRPr lang="el-GR"/>
          </a:p>
        </p:txBody>
      </p:sp>
      <p:sp>
        <p:nvSpPr>
          <p:cNvPr id="716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850" y="2492896"/>
            <a:ext cx="8640638" cy="4283928"/>
          </a:xfrm>
        </p:spPr>
        <p:txBody>
          <a:bodyPr/>
          <a:lstStyle/>
          <a:p>
            <a:pPr eaLnBrk="1" hangingPunct="1"/>
            <a:r>
              <a:rPr lang="en-GB" sz="3200" dirty="0"/>
              <a:t>The element types </a:t>
            </a:r>
            <a:r>
              <a:rPr lang="en-GB" sz="3200" b="1" dirty="0"/>
              <a:t>lecturer</a:t>
            </a:r>
            <a:r>
              <a:rPr lang="en-GB" sz="3200" dirty="0"/>
              <a:t>, </a:t>
            </a:r>
            <a:r>
              <a:rPr lang="en-GB" sz="3200" b="1" dirty="0"/>
              <a:t>name</a:t>
            </a:r>
            <a:r>
              <a:rPr lang="en-GB" sz="3200" dirty="0"/>
              <a:t>, and </a:t>
            </a:r>
            <a:r>
              <a:rPr lang="en-GB" sz="3200" b="1" dirty="0"/>
              <a:t>phone</a:t>
            </a:r>
            <a:r>
              <a:rPr lang="en-GB" sz="3200" dirty="0"/>
              <a:t> may be used in the document</a:t>
            </a:r>
          </a:p>
          <a:p>
            <a:pPr eaLnBrk="1" hangingPunct="1"/>
            <a:r>
              <a:rPr lang="en-GB" sz="3200" b="1" dirty="0"/>
              <a:t>lecturer</a:t>
            </a:r>
            <a:r>
              <a:rPr lang="en-GB" sz="3200" dirty="0"/>
              <a:t> elements contain a </a:t>
            </a:r>
            <a:r>
              <a:rPr lang="en-GB" sz="3200" b="1" dirty="0"/>
              <a:t>name</a:t>
            </a:r>
            <a:r>
              <a:rPr lang="en-GB" sz="3200" dirty="0"/>
              <a:t> element and a </a:t>
            </a:r>
            <a:r>
              <a:rPr lang="en-GB" sz="3200" b="1" dirty="0"/>
              <a:t>phone</a:t>
            </a:r>
            <a:r>
              <a:rPr lang="en-GB" sz="3200" dirty="0"/>
              <a:t> element, in that order (</a:t>
            </a:r>
            <a:r>
              <a:rPr lang="en-GB" sz="3200" i="1" dirty="0"/>
              <a:t>sequence</a:t>
            </a:r>
            <a:r>
              <a:rPr lang="en-GB" sz="3200" dirty="0"/>
              <a:t>)</a:t>
            </a:r>
          </a:p>
          <a:p>
            <a:pPr eaLnBrk="1" hangingPunct="1"/>
            <a:r>
              <a:rPr lang="en-GB" sz="3200" b="1" dirty="0"/>
              <a:t>name</a:t>
            </a:r>
            <a:r>
              <a:rPr lang="en-GB" sz="3200" dirty="0"/>
              <a:t> and </a:t>
            </a:r>
            <a:r>
              <a:rPr lang="en-GB" sz="3200" b="1" dirty="0"/>
              <a:t>phone</a:t>
            </a:r>
            <a:r>
              <a:rPr lang="en-GB" sz="3200" dirty="0"/>
              <a:t> elements may have any content </a:t>
            </a:r>
            <a:endParaRPr lang="el-GR" sz="3200" dirty="0"/>
          </a:p>
          <a:p>
            <a:pPr marL="395287" lvl="1" indent="0" eaLnBrk="1" hangingPunct="1">
              <a:buNone/>
            </a:pPr>
            <a:r>
              <a:rPr lang="el-GR" sz="3200" dirty="0">
                <a:ea typeface="ＭＳ Ｐゴシック" charset="0"/>
              </a:rPr>
              <a:t>In </a:t>
            </a:r>
            <a:r>
              <a:rPr lang="el-GR" sz="3200" dirty="0" err="1">
                <a:ea typeface="ＭＳ Ｐゴシック" charset="0"/>
              </a:rPr>
              <a:t>DTDs</a:t>
            </a:r>
            <a:r>
              <a:rPr lang="el-GR" sz="3200" dirty="0">
                <a:ea typeface="ＭＳ Ｐゴシック" charset="0"/>
              </a:rPr>
              <a:t>, </a:t>
            </a:r>
            <a:r>
              <a:rPr lang="el-GR" sz="3200" b="1" dirty="0">
                <a:ea typeface="ＭＳ Ｐゴシック" charset="0"/>
              </a:rPr>
              <a:t>#PCDATA</a:t>
            </a:r>
            <a:r>
              <a:rPr lang="el-GR" sz="3200" dirty="0">
                <a:ea typeface="ＭＳ Ｐゴシック" charset="0"/>
              </a:rPr>
              <a:t> </a:t>
            </a:r>
            <a:r>
              <a:rPr lang="el-GR" sz="3200" dirty="0" err="1">
                <a:ea typeface="ＭＳ Ｐゴシック" charset="0"/>
              </a:rPr>
              <a:t>is</a:t>
            </a:r>
            <a:r>
              <a:rPr lang="el-GR" sz="3200" dirty="0">
                <a:ea typeface="ＭＳ Ｐゴシック" charset="0"/>
              </a:rPr>
              <a:t> </a:t>
            </a:r>
            <a:r>
              <a:rPr lang="en-US" sz="3200" dirty="0">
                <a:ea typeface="ＭＳ Ｐゴシック" charset="0"/>
              </a:rPr>
              <a:t>the </a:t>
            </a:r>
            <a:r>
              <a:rPr lang="el-GR" sz="3200" dirty="0" err="1">
                <a:ea typeface="ＭＳ Ｐゴシック" charset="0"/>
              </a:rPr>
              <a:t>only</a:t>
            </a:r>
            <a:r>
              <a:rPr lang="el-GR" sz="3200" dirty="0">
                <a:ea typeface="ＭＳ Ｐゴシック" charset="0"/>
              </a:rPr>
              <a:t> </a:t>
            </a:r>
            <a:r>
              <a:rPr lang="el-GR" sz="3200" dirty="0" err="1">
                <a:ea typeface="ＭＳ Ｐゴシック" charset="0"/>
              </a:rPr>
              <a:t>atomic</a:t>
            </a:r>
            <a:r>
              <a:rPr lang="el-GR" sz="3200" dirty="0">
                <a:ea typeface="ＭＳ Ｐゴシック" charset="0"/>
              </a:rPr>
              <a:t> </a:t>
            </a:r>
            <a:r>
              <a:rPr lang="en-US" sz="3200" dirty="0">
                <a:ea typeface="ＭＳ Ｐゴシック" charset="0"/>
              </a:rPr>
              <a:t>element </a:t>
            </a:r>
            <a:r>
              <a:rPr lang="el-GR" sz="3200" dirty="0" err="1">
                <a:ea typeface="ＭＳ Ｐゴシック" charset="0"/>
              </a:rPr>
              <a:t>type</a:t>
            </a:r>
            <a:r>
              <a:rPr lang="en-US" sz="3200" dirty="0">
                <a:ea typeface="ＭＳ Ｐゴシック" charset="0"/>
              </a:rPr>
              <a:t>; stands for “</a:t>
            </a:r>
            <a:r>
              <a:rPr lang="en-US" altLang="ja-JP" sz="3200" i="1" dirty="0">
                <a:ea typeface="ＭＳ Ｐゴシック" charset="0"/>
              </a:rPr>
              <a:t>parsed character data</a:t>
            </a:r>
            <a:r>
              <a:rPr lang="en-US" sz="3200" dirty="0">
                <a:ea typeface="ＭＳ Ｐゴシック" charset="0"/>
              </a:rPr>
              <a:t>”</a:t>
            </a:r>
            <a:endParaRPr lang="el-GR" sz="3200" dirty="0">
              <a:ea typeface="ＭＳ Ｐゴシック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3850" y="1168571"/>
            <a:ext cx="4968230" cy="120032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>
            <a:spAutoFit/>
          </a:bodyPr>
          <a:lstStyle/>
          <a:p>
            <a:pPr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&lt;!ELEMENT lecturer (name, phone) &gt;</a:t>
            </a:r>
          </a:p>
          <a:p>
            <a:pPr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&lt;!ELEMENT name (#PCDATA) &gt;</a:t>
            </a:r>
          </a:p>
          <a:p>
            <a:pPr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&lt;!ELEMENT phone (#PCDATA) &gt;</a:t>
            </a:r>
            <a:endParaRPr lang="el-GR" sz="2400">
              <a:latin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400"/>
              <a:t>Disjunction in Element Type Definitions</a:t>
            </a:r>
            <a:endParaRPr lang="el-GR" sz="3400"/>
          </a:p>
        </p:txBody>
      </p:sp>
      <p:sp>
        <p:nvSpPr>
          <p:cNvPr id="737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44513" y="1566863"/>
            <a:ext cx="8054975" cy="4741862"/>
          </a:xfrm>
        </p:spPr>
        <p:txBody>
          <a:bodyPr/>
          <a:lstStyle/>
          <a:p>
            <a:pPr eaLnBrk="1" hangingPunct="1"/>
            <a:r>
              <a:rPr lang="en-US" sz="3200" dirty="0"/>
              <a:t>We say that </a:t>
            </a:r>
            <a:r>
              <a:rPr lang="en-US" sz="3200" b="1" dirty="0"/>
              <a:t>lecturer</a:t>
            </a:r>
            <a:r>
              <a:rPr lang="en-US" sz="3200" dirty="0"/>
              <a:t> elements contains </a:t>
            </a:r>
            <a:r>
              <a:rPr lang="en-US" sz="3200" i="1" dirty="0"/>
              <a:t>either</a:t>
            </a:r>
            <a:r>
              <a:rPr lang="en-US" sz="3200" dirty="0"/>
              <a:t> a </a:t>
            </a:r>
            <a:r>
              <a:rPr lang="en-US" sz="3200" b="1" dirty="0"/>
              <a:t>name</a:t>
            </a:r>
            <a:r>
              <a:rPr lang="en-US" sz="3200" dirty="0"/>
              <a:t> </a:t>
            </a:r>
            <a:r>
              <a:rPr lang="en-US" sz="3200" i="1" dirty="0"/>
              <a:t>or</a:t>
            </a:r>
            <a:r>
              <a:rPr lang="en-US" sz="3200" dirty="0"/>
              <a:t> a </a:t>
            </a:r>
            <a:r>
              <a:rPr lang="en-US" sz="3200" b="1" dirty="0"/>
              <a:t>phone</a:t>
            </a:r>
            <a:r>
              <a:rPr lang="en-US" sz="3200" dirty="0"/>
              <a:t> element like:</a:t>
            </a:r>
            <a:endParaRPr lang="en-US" sz="3200" b="1" dirty="0"/>
          </a:p>
          <a:p>
            <a:pPr lvl="1" eaLnBrk="1" hangingPunct="1">
              <a:buFontTx/>
              <a:buNone/>
            </a:pPr>
            <a:r>
              <a:rPr lang="en-US" sz="3200" b="1" dirty="0">
                <a:ea typeface="ＭＳ Ｐゴシック" charset="0"/>
              </a:rPr>
              <a:t>&lt;!ELEMENT lecturer ( name | phone )&gt;</a:t>
            </a:r>
            <a:endParaRPr lang="en-US" sz="3200" dirty="0">
              <a:ea typeface="ＭＳ Ｐゴシック" charset="0"/>
            </a:endParaRPr>
          </a:p>
          <a:p>
            <a:pPr eaLnBrk="1" hangingPunct="1"/>
            <a:r>
              <a:rPr lang="en-US" sz="3200" dirty="0"/>
              <a:t>A </a:t>
            </a:r>
            <a:r>
              <a:rPr lang="en-US" sz="3200" b="1" dirty="0"/>
              <a:t>lecturer</a:t>
            </a:r>
            <a:r>
              <a:rPr lang="en-US" sz="3200" dirty="0"/>
              <a:t> element contains a </a:t>
            </a:r>
            <a:r>
              <a:rPr lang="en-US" sz="3200" b="1" dirty="0"/>
              <a:t>name</a:t>
            </a:r>
            <a:r>
              <a:rPr lang="en-US" sz="3200" dirty="0"/>
              <a:t> element and a </a:t>
            </a:r>
            <a:r>
              <a:rPr lang="en-US" sz="3200" b="1" dirty="0"/>
              <a:t>phone</a:t>
            </a:r>
            <a:r>
              <a:rPr lang="en-US" sz="3200" dirty="0"/>
              <a:t> element in </a:t>
            </a:r>
            <a:r>
              <a:rPr lang="en-US" sz="3200" i="1" dirty="0"/>
              <a:t>any order</a:t>
            </a:r>
            <a:r>
              <a:rPr lang="en-US" sz="3200" dirty="0"/>
              <a:t> </a:t>
            </a:r>
            <a:endParaRPr lang="en-US" sz="3200" b="1" dirty="0"/>
          </a:p>
          <a:p>
            <a:pPr lvl="1" eaLnBrk="1" hangingPunct="1">
              <a:buFontTx/>
              <a:buNone/>
            </a:pPr>
            <a:r>
              <a:rPr lang="en-US" sz="3200" b="1" dirty="0">
                <a:ea typeface="ＭＳ Ｐゴシック" charset="0"/>
              </a:rPr>
              <a:t>&lt;!ELEMENT lecturer((</a:t>
            </a:r>
            <a:r>
              <a:rPr lang="en-US" sz="3200" b="1" dirty="0" err="1">
                <a:ea typeface="ＭＳ Ｐゴシック" charset="0"/>
              </a:rPr>
              <a:t>name,phone</a:t>
            </a:r>
            <a:r>
              <a:rPr lang="en-US" sz="3200" b="1" dirty="0">
                <a:ea typeface="ＭＳ Ｐゴシック" charset="0"/>
              </a:rPr>
              <a:t>)|(</a:t>
            </a:r>
            <a:r>
              <a:rPr lang="en-US" sz="3200" b="1" dirty="0" err="1">
                <a:ea typeface="ＭＳ Ｐゴシック" charset="0"/>
              </a:rPr>
              <a:t>phone,name</a:t>
            </a:r>
            <a:r>
              <a:rPr lang="en-US" sz="3200" b="1" dirty="0">
                <a:ea typeface="ＭＳ Ｐゴシック" charset="0"/>
              </a:rPr>
              <a:t>))&gt;</a:t>
            </a:r>
          </a:p>
          <a:p>
            <a:pPr eaLnBrk="1" hangingPunct="1"/>
            <a:r>
              <a:rPr lang="en-US" sz="3200" dirty="0"/>
              <a:t>Do you see a problem with this approach?</a:t>
            </a:r>
            <a:endParaRPr lang="el-GR" sz="32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 of an XML Element</a:t>
            </a:r>
            <a:endParaRPr lang="el-GR"/>
          </a:p>
        </p:txBody>
      </p:sp>
      <p:sp>
        <p:nvSpPr>
          <p:cNvPr id="757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773238"/>
            <a:ext cx="8353425" cy="3455987"/>
          </a:xfrm>
        </p:spPr>
        <p:txBody>
          <a:bodyPr/>
          <a:lstStyle/>
          <a:p>
            <a:pPr marL="571500" indent="-571500" defTabSz="1485900" eaLnBrk="1" hangingPunct="1">
              <a:buFont typeface="Wingdings" charset="0"/>
              <a:buNone/>
            </a:pPr>
            <a:r>
              <a:rPr lang="en-US" sz="3200" dirty="0"/>
              <a:t>&lt;order </a:t>
            </a:r>
            <a:r>
              <a:rPr lang="en-US" sz="3200" dirty="0" err="1"/>
              <a:t>orderNo</a:t>
            </a:r>
            <a:r>
              <a:rPr lang="en-US" sz="3200" dirty="0"/>
              <a:t>="23456" </a:t>
            </a:r>
          </a:p>
          <a:p>
            <a:pPr marL="571500" indent="-571500" defTabSz="1485900" eaLnBrk="1" hangingPunct="1">
              <a:buFont typeface="Wingdings" charset="0"/>
              <a:buNone/>
            </a:pPr>
            <a:r>
              <a:rPr lang="en-US" sz="3200" dirty="0"/>
              <a:t>	       customer="John Smith" </a:t>
            </a:r>
          </a:p>
          <a:p>
            <a:pPr marL="571500" indent="-571500" defTabSz="1485900" eaLnBrk="1" hangingPunct="1">
              <a:buFont typeface="Wingdings" charset="0"/>
              <a:buNone/>
            </a:pPr>
            <a:r>
              <a:rPr lang="en-US" sz="3200" dirty="0"/>
              <a:t>	       date="October 15, </a:t>
            </a:r>
            <a:r>
              <a:rPr lang="is-IS" sz="3200" dirty="0"/>
              <a:t>2017</a:t>
            </a:r>
            <a:r>
              <a:rPr lang="en-US" sz="3200" dirty="0"/>
              <a:t>"&gt;</a:t>
            </a:r>
          </a:p>
          <a:p>
            <a:pPr marL="571500" indent="-571500" defTabSz="1485900" eaLnBrk="1" hangingPunct="1">
              <a:buFont typeface="Wingdings" charset="0"/>
              <a:buNone/>
            </a:pPr>
            <a:r>
              <a:rPr lang="en-US" sz="3200" dirty="0"/>
              <a:t>	&lt;item </a:t>
            </a:r>
            <a:r>
              <a:rPr lang="en-US" sz="3200" dirty="0" err="1"/>
              <a:t>itemNo</a:t>
            </a:r>
            <a:r>
              <a:rPr lang="en-US" sz="3200" dirty="0"/>
              <a:t>="a528" quantity="1” /&gt;</a:t>
            </a:r>
          </a:p>
          <a:p>
            <a:pPr marL="571500" indent="-571500" defTabSz="1485900" eaLnBrk="1" hangingPunct="1">
              <a:buFont typeface="Wingdings" charset="0"/>
              <a:buNone/>
            </a:pPr>
            <a:r>
              <a:rPr lang="en-US" sz="3200" dirty="0"/>
              <a:t>	&lt;item </a:t>
            </a:r>
            <a:r>
              <a:rPr lang="en-US" sz="3200" dirty="0" err="1"/>
              <a:t>itemNo</a:t>
            </a:r>
            <a:r>
              <a:rPr lang="en-US" sz="3200" dirty="0"/>
              <a:t>="c817" quantity="3” /&gt;</a:t>
            </a:r>
          </a:p>
          <a:p>
            <a:pPr marL="571500" indent="-571500" defTabSz="1485900" eaLnBrk="1" hangingPunct="1">
              <a:buFont typeface="Wingdings" charset="0"/>
              <a:buNone/>
            </a:pPr>
            <a:r>
              <a:rPr lang="en-US" sz="3200" dirty="0"/>
              <a:t>&lt;/order&gt;</a:t>
            </a:r>
            <a:endParaRPr lang="el-GR" sz="32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Corresponding DTD</a:t>
            </a:r>
            <a:endParaRPr lang="el-GR" dirty="0"/>
          </a:p>
        </p:txBody>
      </p:sp>
      <p:sp>
        <p:nvSpPr>
          <p:cNvPr id="778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1800" y="1196975"/>
            <a:ext cx="8280400" cy="5256213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600" dirty="0"/>
              <a:t>&lt;!ELEMENT order (item+)&gt;</a:t>
            </a:r>
          </a:p>
          <a:p>
            <a:pPr eaLnBrk="1" hangingPunct="1">
              <a:buFont typeface="Wingdings" charset="0"/>
              <a:buNone/>
            </a:pPr>
            <a:r>
              <a:rPr lang="en-US" sz="2600" dirty="0"/>
              <a:t>&lt;!ATTLIST order	</a:t>
            </a:r>
            <a:br>
              <a:rPr lang="en-US" sz="2600" dirty="0"/>
            </a:br>
            <a:r>
              <a:rPr lang="en-US" sz="2600" dirty="0" err="1"/>
              <a:t>orderNo</a:t>
            </a:r>
            <a:r>
              <a:rPr lang="en-US" sz="2600" dirty="0"/>
              <a:t>	ID 	    #REQUIRED</a:t>
            </a:r>
          </a:p>
          <a:p>
            <a:pPr eaLnBrk="1" hangingPunct="1">
              <a:buFont typeface="Wingdings" charset="0"/>
              <a:buNone/>
            </a:pPr>
            <a:r>
              <a:rPr lang="en-US" sz="2600" dirty="0"/>
              <a:t>	customer	CDATA    #REQUIRED</a:t>
            </a:r>
          </a:p>
          <a:p>
            <a:pPr eaLnBrk="1" hangingPunct="1">
              <a:buFont typeface="Wingdings" charset="0"/>
              <a:buNone/>
            </a:pPr>
            <a:r>
              <a:rPr lang="en-US" sz="2600" dirty="0"/>
              <a:t>	date		CDATA    #REQUIRED 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endParaRPr lang="en-US" sz="2600" dirty="0"/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600" dirty="0"/>
              <a:t>&lt;!ELEMENT item EMPTY&gt;</a:t>
            </a:r>
          </a:p>
          <a:p>
            <a:pPr eaLnBrk="1" hangingPunct="1">
              <a:buFont typeface="Wingdings" charset="0"/>
              <a:buNone/>
            </a:pPr>
            <a:r>
              <a:rPr lang="en-US" sz="2600" dirty="0"/>
              <a:t>&lt;!ATTLIST item	</a:t>
            </a:r>
            <a:br>
              <a:rPr lang="en-US" sz="2600" dirty="0"/>
            </a:br>
            <a:r>
              <a:rPr lang="en-US" sz="2600" dirty="0"/>
              <a:t>  </a:t>
            </a:r>
            <a:r>
              <a:rPr lang="en-US" sz="2600" dirty="0" err="1"/>
              <a:t>itemNo</a:t>
            </a:r>
            <a:r>
              <a:rPr lang="en-US" sz="2600" dirty="0"/>
              <a:t>         ID	  #REQUIRED</a:t>
            </a:r>
          </a:p>
          <a:p>
            <a:pPr eaLnBrk="1" hangingPunct="1">
              <a:buFont typeface="Wingdings" charset="0"/>
              <a:buNone/>
            </a:pPr>
            <a:r>
              <a:rPr lang="en-US" sz="2600" dirty="0"/>
              <a:t>	  quantity       CDATA     #REQUIRED</a:t>
            </a:r>
          </a:p>
          <a:p>
            <a:pPr eaLnBrk="1" hangingPunct="1">
              <a:buFont typeface="Wingdings" charset="0"/>
              <a:buNone/>
            </a:pPr>
            <a:r>
              <a:rPr lang="en-US" sz="2600" dirty="0"/>
              <a:t>	  comments   CDATA     #IMPLIED &gt;</a:t>
            </a:r>
            <a:endParaRPr lang="el-GR" sz="26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800"/>
              <a:t>Comments on the DTD</a:t>
            </a:r>
            <a:endParaRPr lang="el-GR" sz="3800"/>
          </a:p>
        </p:txBody>
      </p:sp>
      <p:sp>
        <p:nvSpPr>
          <p:cNvPr id="798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1275488"/>
            <a:ext cx="8640638" cy="4967288"/>
          </a:xfrm>
        </p:spPr>
        <p:txBody>
          <a:bodyPr/>
          <a:lstStyle/>
          <a:p>
            <a:pPr eaLnBrk="1" hangingPunct="1"/>
            <a:r>
              <a:rPr lang="en-US" sz="3200" dirty="0"/>
              <a:t>The </a:t>
            </a:r>
            <a:r>
              <a:rPr lang="en-US" sz="3200" b="1" dirty="0"/>
              <a:t>item</a:t>
            </a:r>
            <a:r>
              <a:rPr lang="en-US" sz="3200" dirty="0"/>
              <a:t> element type is defined to be empty</a:t>
            </a:r>
          </a:p>
          <a:p>
            <a:pPr lvl="1" eaLnBrk="1" hangingPunct="1"/>
            <a:r>
              <a:rPr lang="en-US" sz="3200" dirty="0">
                <a:ea typeface="ＭＳ Ｐゴシック" charset="0"/>
              </a:rPr>
              <a:t>i.e., it can contain no elements </a:t>
            </a:r>
          </a:p>
          <a:p>
            <a:pPr eaLnBrk="1" hangingPunct="1"/>
            <a:r>
              <a:rPr lang="en-US" sz="3200" b="1" dirty="0"/>
              <a:t>+</a:t>
            </a:r>
            <a:r>
              <a:rPr lang="en-US" sz="3200" dirty="0"/>
              <a:t> (after </a:t>
            </a:r>
            <a:r>
              <a:rPr lang="en-US" sz="3200" b="1" dirty="0"/>
              <a:t>item) </a:t>
            </a:r>
            <a:r>
              <a:rPr lang="en-US" sz="3200" dirty="0"/>
              <a:t>is a </a:t>
            </a:r>
            <a:r>
              <a:rPr lang="en-US" sz="3200" b="1" dirty="0">
                <a:solidFill>
                  <a:srgbClr val="00264D"/>
                </a:solidFill>
              </a:rPr>
              <a:t>cardinality operator</a:t>
            </a:r>
            <a:r>
              <a:rPr lang="en-US" sz="3200" dirty="0"/>
              <a:t>:</a:t>
            </a:r>
          </a:p>
          <a:p>
            <a:pPr marL="457200" lvl="1" indent="-228600" eaLnBrk="1" hangingPunct="1"/>
            <a:r>
              <a:rPr lang="en-GB" sz="2800" dirty="0">
                <a:ea typeface="ＭＳ Ｐゴシック" charset="0"/>
              </a:rPr>
              <a:t>It specifies how many item elements can be in an order</a:t>
            </a:r>
          </a:p>
          <a:p>
            <a:pPr marL="457200" lvl="1" indent="-228600" eaLnBrk="1" hangingPunct="1"/>
            <a:r>
              <a:rPr lang="en-GB" sz="2800" b="1" dirty="0">
                <a:ea typeface="ＭＳ Ｐゴシック" charset="0"/>
              </a:rPr>
              <a:t>?</a:t>
            </a:r>
            <a:r>
              <a:rPr lang="en-GB" sz="2800" dirty="0">
                <a:ea typeface="ＭＳ Ｐゴシック" charset="0"/>
              </a:rPr>
              <a:t>: zero times or once</a:t>
            </a:r>
            <a:endParaRPr lang="en-GB" sz="2800" b="1" dirty="0">
              <a:ea typeface="ＭＳ Ｐゴシック" charset="0"/>
            </a:endParaRPr>
          </a:p>
          <a:p>
            <a:pPr marL="457200" lvl="1" indent="-228600" eaLnBrk="1" hangingPunct="1"/>
            <a:r>
              <a:rPr lang="en-GB" sz="2800" b="1" dirty="0">
                <a:ea typeface="ＭＳ Ｐゴシック" charset="0"/>
              </a:rPr>
              <a:t>*</a:t>
            </a:r>
            <a:r>
              <a:rPr lang="en-GB" sz="2800" dirty="0">
                <a:ea typeface="ＭＳ Ｐゴシック" charset="0"/>
              </a:rPr>
              <a:t>: zero or more times</a:t>
            </a:r>
            <a:endParaRPr lang="en-GB" sz="2800" b="1" dirty="0">
              <a:ea typeface="ＭＳ Ｐゴシック" charset="0"/>
            </a:endParaRPr>
          </a:p>
          <a:p>
            <a:pPr marL="457200" lvl="1" indent="-228600" eaLnBrk="1" hangingPunct="1"/>
            <a:r>
              <a:rPr lang="en-GB" sz="2800" b="1" dirty="0">
                <a:ea typeface="ＭＳ Ｐゴシック" charset="0"/>
              </a:rPr>
              <a:t>+</a:t>
            </a:r>
            <a:r>
              <a:rPr lang="en-GB" sz="2800" dirty="0">
                <a:ea typeface="ＭＳ Ｐゴシック" charset="0"/>
              </a:rPr>
              <a:t>: one or more times</a:t>
            </a:r>
          </a:p>
          <a:p>
            <a:pPr marL="457200" lvl="1" indent="-228600" eaLnBrk="1" hangingPunct="1"/>
            <a:r>
              <a:rPr lang="el-GR" sz="2800" dirty="0" err="1">
                <a:ea typeface="ＭＳ Ｐゴシック" charset="0"/>
              </a:rPr>
              <a:t>No</a:t>
            </a:r>
            <a:r>
              <a:rPr lang="el-GR" sz="2800" dirty="0">
                <a:ea typeface="ＭＳ Ｐゴシック" charset="0"/>
              </a:rPr>
              <a:t> </a:t>
            </a:r>
            <a:r>
              <a:rPr lang="el-GR" sz="2800" dirty="0" err="1">
                <a:ea typeface="ＭＳ Ｐゴシック" charset="0"/>
              </a:rPr>
              <a:t>cardinality</a:t>
            </a:r>
            <a:r>
              <a:rPr lang="el-GR" sz="2800" dirty="0">
                <a:ea typeface="ＭＳ Ｐゴシック" charset="0"/>
              </a:rPr>
              <a:t> </a:t>
            </a:r>
            <a:r>
              <a:rPr lang="el-GR" sz="2800" dirty="0" err="1">
                <a:ea typeface="ＭＳ Ｐゴシック" charset="0"/>
              </a:rPr>
              <a:t>operator</a:t>
            </a:r>
            <a:r>
              <a:rPr lang="en-US" sz="2800" dirty="0">
                <a:ea typeface="ＭＳ Ｐゴシック" charset="0"/>
              </a:rPr>
              <a:t>:</a:t>
            </a:r>
            <a:br>
              <a:rPr lang="en-US" sz="2800" dirty="0">
                <a:ea typeface="ＭＳ Ｐゴシック" charset="0"/>
              </a:rPr>
            </a:br>
            <a:r>
              <a:rPr lang="el-GR" sz="2800" dirty="0" err="1">
                <a:ea typeface="ＭＳ Ｐゴシック" charset="0"/>
              </a:rPr>
              <a:t>once</a:t>
            </a:r>
            <a:r>
              <a:rPr lang="el-GR" sz="2800" dirty="0">
                <a:ea typeface="ＭＳ Ｐゴシック" charset="0"/>
              </a:rPr>
              <a:t>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44008" y="3501008"/>
            <a:ext cx="4392042" cy="341632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&lt;!ELEMENT order (item+)&gt;</a:t>
            </a:r>
          </a:p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&lt;!ATTLIST </a:t>
            </a:r>
          </a:p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    order </a:t>
            </a:r>
            <a:r>
              <a:rPr lang="en-US" sz="2400" err="1">
                <a:latin typeface="Calibri"/>
              </a:rPr>
              <a:t>orderNo</a:t>
            </a:r>
            <a:r>
              <a:rPr lang="en-US" sz="2400">
                <a:latin typeface="Calibri"/>
              </a:rPr>
              <a:t> ID #REQUIRED</a:t>
            </a:r>
          </a:p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    customer CDATA #REQUIRED</a:t>
            </a:r>
          </a:p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    date CDATA #REQUIRED &gt;</a:t>
            </a:r>
          </a:p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&lt;!ELEMENT item EMPTY&gt;</a:t>
            </a:r>
          </a:p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&lt;!ATTLIST</a:t>
            </a:r>
          </a:p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     item </a:t>
            </a:r>
            <a:r>
              <a:rPr lang="en-US" sz="2400" err="1">
                <a:latin typeface="Calibri"/>
              </a:rPr>
              <a:t>itemNo</a:t>
            </a:r>
            <a:r>
              <a:rPr lang="en-US" sz="2400">
                <a:latin typeface="Calibri"/>
              </a:rPr>
              <a:t> ID #REQUIRED</a:t>
            </a:r>
          </a:p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     quantity CDATA #REQUIRED</a:t>
            </a:r>
          </a:p>
          <a:p>
            <a:pPr>
              <a:lnSpc>
                <a:spcPct val="90000"/>
              </a:lnSpc>
              <a:buFont typeface="Wingdings" charset="0"/>
              <a:buNone/>
              <a:defRPr/>
            </a:pPr>
            <a:r>
              <a:rPr lang="en-US" sz="2400">
                <a:latin typeface="Calibri"/>
              </a:rPr>
              <a:t>     comments CDATA #IMPLIED 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To paraphrase </a:t>
            </a:r>
            <a:r>
              <a:rPr lang="en-US" dirty="0">
                <a:hlinkClick r:id="rId2"/>
              </a:rPr>
              <a:t>Jamie Zawinski</a:t>
            </a:r>
            <a:endParaRPr lang="en-US" dirty="0"/>
          </a:p>
        </p:txBody>
      </p:sp>
      <p:sp>
        <p:nvSpPr>
          <p:cNvPr id="9218" name="Content Placeholder 2"/>
          <p:cNvSpPr>
            <a:spLocks noGrp="1"/>
          </p:cNvSpPr>
          <p:nvPr>
            <p:ph idx="1"/>
          </p:nvPr>
        </p:nvSpPr>
        <p:spPr>
          <a:xfrm>
            <a:off x="1447800" y="2209800"/>
            <a:ext cx="5943600" cy="2209800"/>
          </a:xfrm>
        </p:spPr>
        <p:txBody>
          <a:bodyPr/>
          <a:lstStyle/>
          <a:p>
            <a:pPr marL="0" indent="0" eaLnBrk="1" hangingPunct="1">
              <a:buFont typeface="Wingdings" charset="0"/>
              <a:buNone/>
            </a:pPr>
            <a:r>
              <a:rPr lang="en-US" sz="3200" dirty="0"/>
              <a:t>Some people, when confronted with a problem, think, "I know, I'll use XML." </a:t>
            </a:r>
          </a:p>
          <a:p>
            <a:pPr marL="0" indent="0" eaLnBrk="1" hangingPunct="1">
              <a:buFont typeface="Wingdings" charset="0"/>
              <a:buNone/>
            </a:pPr>
            <a:endParaRPr lang="en-US" sz="1000" dirty="0"/>
          </a:p>
          <a:p>
            <a:pPr marL="0" indent="0" eaLnBrk="1" hangingPunct="1">
              <a:buFont typeface="Wingdings" charset="0"/>
              <a:buNone/>
            </a:pPr>
            <a:r>
              <a:rPr lang="en-US" sz="3200" dirty="0"/>
              <a:t>Now they have two problems.</a:t>
            </a:r>
          </a:p>
          <a:p>
            <a:pPr marL="0" indent="0" eaLnBrk="1" hangingPunct="1">
              <a:buFont typeface="Wingdings" charset="0"/>
              <a:buNone/>
            </a:pP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4356100" y="5613400"/>
            <a:ext cx="4824413" cy="12001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/>
              </a:rPr>
              <a:t>“Some people, when confronted with a problem, think "I know, I'll use regular expressions." Now they have two problems.”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  <a:latin typeface="Calibri"/>
              </a:rPr>
            </a:b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/>
              </a:rPr>
              <a:t> --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alibri"/>
                <a:hlinkClick r:id="rId3"/>
              </a:rPr>
              <a:t>Wikiquote</a:t>
            </a:r>
            <a:endParaRPr lang="en-US" dirty="0">
              <a:solidFill>
                <a:schemeClr val="bg2">
                  <a:lumMod val="75000"/>
                </a:schemeClr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800"/>
              <a:t>Comments on the DTD</a:t>
            </a:r>
            <a:endParaRPr lang="el-GR" sz="3800"/>
          </a:p>
        </p:txBody>
      </p:sp>
      <p:sp>
        <p:nvSpPr>
          <p:cNvPr id="8192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3200" dirty="0"/>
              <a:t>In addition to defining elements, we define attributes</a:t>
            </a:r>
          </a:p>
          <a:p>
            <a:pPr eaLnBrk="1" hangingPunct="1"/>
            <a:r>
              <a:rPr lang="en-US" sz="3200" dirty="0"/>
              <a:t>Done in an </a:t>
            </a:r>
            <a:r>
              <a:rPr lang="en-US" sz="3200" b="1" dirty="0">
                <a:solidFill>
                  <a:srgbClr val="00264D"/>
                </a:solidFill>
              </a:rPr>
              <a:t>attribute list</a:t>
            </a:r>
            <a:r>
              <a:rPr lang="en-US" sz="3200" dirty="0">
                <a:solidFill>
                  <a:srgbClr val="00264D"/>
                </a:solidFill>
              </a:rPr>
              <a:t> </a:t>
            </a:r>
            <a:r>
              <a:rPr lang="en-US" sz="3200" dirty="0"/>
              <a:t>containing:</a:t>
            </a:r>
            <a:endParaRPr lang="en-GB" sz="3200" dirty="0"/>
          </a:p>
          <a:p>
            <a:pPr lvl="1" eaLnBrk="1" hangingPunct="1"/>
            <a:r>
              <a:rPr lang="en-GB" sz="3200" dirty="0">
                <a:ea typeface="ＭＳ Ｐゴシック" charset="0"/>
              </a:rPr>
              <a:t>Name of element type to which list applies </a:t>
            </a:r>
          </a:p>
          <a:p>
            <a:pPr lvl="1" eaLnBrk="1" hangingPunct="1"/>
            <a:r>
              <a:rPr lang="en-GB" sz="3200" dirty="0">
                <a:ea typeface="ＭＳ Ｐゴシック" charset="0"/>
              </a:rPr>
              <a:t>List of triples of attribute name, attribute type, and value type</a:t>
            </a:r>
            <a:endParaRPr lang="el-GR" sz="3200" i="1" dirty="0">
              <a:ea typeface="ＭＳ Ｐゴシック" charset="0"/>
            </a:endParaRPr>
          </a:p>
          <a:p>
            <a:pPr eaLnBrk="1" hangingPunct="1"/>
            <a:r>
              <a:rPr lang="el-GR" sz="3200" i="1" dirty="0" err="1"/>
              <a:t>Attribute</a:t>
            </a:r>
            <a:r>
              <a:rPr lang="el-GR" sz="3200" i="1" dirty="0"/>
              <a:t> </a:t>
            </a:r>
            <a:r>
              <a:rPr lang="el-GR" sz="3200" i="1" dirty="0" err="1"/>
              <a:t>name</a:t>
            </a:r>
            <a:r>
              <a:rPr lang="el-GR" sz="3200" dirty="0"/>
              <a:t>: </a:t>
            </a:r>
            <a:r>
              <a:rPr lang="el-GR" sz="3200" dirty="0" err="1"/>
              <a:t>name</a:t>
            </a:r>
            <a:r>
              <a:rPr lang="el-GR" sz="3200" dirty="0"/>
              <a:t> </a:t>
            </a:r>
            <a:r>
              <a:rPr lang="el-GR" sz="3200" dirty="0" err="1"/>
              <a:t>that</a:t>
            </a:r>
            <a:r>
              <a:rPr lang="el-GR" sz="3200" dirty="0"/>
              <a:t> </a:t>
            </a:r>
            <a:r>
              <a:rPr lang="el-GR" sz="3200" dirty="0" err="1"/>
              <a:t>may</a:t>
            </a:r>
            <a:r>
              <a:rPr lang="el-GR" sz="3200" dirty="0"/>
              <a:t> </a:t>
            </a:r>
            <a:r>
              <a:rPr lang="el-GR" sz="3200" dirty="0" err="1"/>
              <a:t>be</a:t>
            </a:r>
            <a:r>
              <a:rPr lang="el-GR" sz="3200" dirty="0"/>
              <a:t> </a:t>
            </a:r>
            <a:r>
              <a:rPr lang="el-GR" sz="3200" dirty="0" err="1"/>
              <a:t>used</a:t>
            </a:r>
            <a:r>
              <a:rPr lang="el-GR" sz="3200" dirty="0"/>
              <a:t> in </a:t>
            </a:r>
            <a:r>
              <a:rPr lang="el-GR" sz="3200" dirty="0" err="1"/>
              <a:t>an</a:t>
            </a:r>
            <a:r>
              <a:rPr lang="el-GR" sz="3200" dirty="0"/>
              <a:t> XML </a:t>
            </a:r>
            <a:r>
              <a:rPr lang="el-GR" sz="3200" dirty="0" err="1"/>
              <a:t>document</a:t>
            </a:r>
            <a:r>
              <a:rPr lang="el-GR" sz="3200" dirty="0"/>
              <a:t> </a:t>
            </a:r>
            <a:r>
              <a:rPr lang="el-GR" sz="3200" dirty="0" err="1"/>
              <a:t>using</a:t>
            </a:r>
            <a:r>
              <a:rPr lang="el-GR" sz="3200" dirty="0"/>
              <a:t> a DTD 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DTD: Attribute Types</a:t>
            </a:r>
            <a:endParaRPr lang="el-GR"/>
          </a:p>
        </p:txBody>
      </p:sp>
      <p:sp>
        <p:nvSpPr>
          <p:cNvPr id="839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268413"/>
            <a:ext cx="8497192" cy="5329237"/>
          </a:xfrm>
        </p:spPr>
        <p:txBody>
          <a:bodyPr/>
          <a:lstStyle/>
          <a:p>
            <a:pPr eaLnBrk="1" hangingPunct="1"/>
            <a:r>
              <a:rPr lang="en-US" sz="3200" dirty="0"/>
              <a:t>Similar to predefined data types, but limited </a:t>
            </a:r>
            <a:r>
              <a:rPr lang="is-IS" sz="3200" dirty="0"/>
              <a:t>…</a:t>
            </a:r>
            <a:endParaRPr lang="en-US" sz="3200" dirty="0"/>
          </a:p>
          <a:p>
            <a:pPr eaLnBrk="1" hangingPunct="1"/>
            <a:r>
              <a:rPr lang="en-US" sz="3200" dirty="0"/>
              <a:t>The most important types are</a:t>
            </a:r>
            <a:endParaRPr lang="en-GB" sz="3200" b="1" dirty="0"/>
          </a:p>
          <a:p>
            <a:pPr marL="579438" lvl="1" indent="-242888" eaLnBrk="1" hangingPunct="1"/>
            <a:r>
              <a:rPr lang="en-GB" sz="2600" b="1" dirty="0">
                <a:ea typeface="ＭＳ Ｐゴシック" charset="0"/>
              </a:rPr>
              <a:t>CDATA</a:t>
            </a:r>
            <a:r>
              <a:rPr lang="en-GB" sz="2600" dirty="0">
                <a:ea typeface="ＭＳ Ｐゴシック" charset="0"/>
              </a:rPr>
              <a:t>, a string (sequence of characters)</a:t>
            </a:r>
            <a:endParaRPr lang="en-GB" sz="2600" b="1" dirty="0">
              <a:ea typeface="ＭＳ Ｐゴシック" charset="0"/>
            </a:endParaRPr>
          </a:p>
          <a:p>
            <a:pPr marL="579438" lvl="1" indent="-242888" eaLnBrk="1" hangingPunct="1"/>
            <a:r>
              <a:rPr lang="en-GB" sz="2600" b="1" dirty="0">
                <a:ea typeface="ＭＳ Ｐゴシック" charset="0"/>
              </a:rPr>
              <a:t>ID</a:t>
            </a:r>
            <a:r>
              <a:rPr lang="en-GB" sz="2600" dirty="0">
                <a:ea typeface="ＭＳ Ｐゴシック" charset="0"/>
              </a:rPr>
              <a:t>, a name that is </a:t>
            </a:r>
            <a:r>
              <a:rPr lang="en-GB" sz="2600" i="1" dirty="0">
                <a:ea typeface="ＭＳ Ｐゴシック" charset="0"/>
              </a:rPr>
              <a:t>unique</a:t>
            </a:r>
            <a:r>
              <a:rPr lang="en-GB" sz="2600" dirty="0">
                <a:ea typeface="ＭＳ Ｐゴシック" charset="0"/>
              </a:rPr>
              <a:t> across the entire XML document (~DB key)</a:t>
            </a:r>
            <a:endParaRPr lang="en-GB" sz="2600" b="1" dirty="0">
              <a:ea typeface="ＭＳ Ｐゴシック" charset="0"/>
            </a:endParaRPr>
          </a:p>
          <a:p>
            <a:pPr marL="579438" lvl="1" indent="-242888" eaLnBrk="1" hangingPunct="1"/>
            <a:r>
              <a:rPr lang="en-GB" sz="2600" b="1" dirty="0">
                <a:ea typeface="ＭＳ Ｐゴシック" charset="0"/>
              </a:rPr>
              <a:t>IDREF</a:t>
            </a:r>
            <a:r>
              <a:rPr lang="en-GB" sz="2600" dirty="0">
                <a:ea typeface="ＭＳ Ｐゴシック" charset="0"/>
              </a:rPr>
              <a:t>, reference to another element with ID attribute carrying same value as IDREF attribute (~ DB foreign key)</a:t>
            </a:r>
            <a:endParaRPr lang="en-GB" sz="2600" b="1" dirty="0">
              <a:ea typeface="ＭＳ Ｐゴシック" charset="0"/>
            </a:endParaRPr>
          </a:p>
          <a:p>
            <a:pPr marL="579438" lvl="1" indent="-242888" eaLnBrk="1" hangingPunct="1"/>
            <a:r>
              <a:rPr lang="en-GB" sz="2600" b="1" dirty="0">
                <a:ea typeface="ＭＳ Ｐゴシック" charset="0"/>
              </a:rPr>
              <a:t>IDREFS</a:t>
            </a:r>
            <a:r>
              <a:rPr lang="en-GB" sz="2600" dirty="0">
                <a:ea typeface="ＭＳ Ｐゴシック" charset="0"/>
              </a:rPr>
              <a:t>, a series of IDREFs </a:t>
            </a:r>
            <a:endParaRPr lang="en-GB" sz="2600" b="1" dirty="0">
              <a:ea typeface="ＭＳ Ｐゴシック" charset="0"/>
            </a:endParaRPr>
          </a:p>
          <a:p>
            <a:pPr marL="579438" lvl="1" indent="-242888" eaLnBrk="1" hangingPunct="1"/>
            <a:r>
              <a:rPr lang="en-GB" sz="2600" b="1" dirty="0">
                <a:ea typeface="ＭＳ Ｐゴシック" charset="0"/>
              </a:rPr>
              <a:t>(v1| . . . |</a:t>
            </a:r>
            <a:r>
              <a:rPr lang="en-GB" sz="2600" b="1" dirty="0" err="1">
                <a:ea typeface="ＭＳ Ｐゴシック" charset="0"/>
              </a:rPr>
              <a:t>vn</a:t>
            </a:r>
            <a:r>
              <a:rPr lang="en-GB" sz="2600" b="1" dirty="0">
                <a:ea typeface="ＭＳ Ｐゴシック" charset="0"/>
              </a:rPr>
              <a:t>)</a:t>
            </a:r>
            <a:r>
              <a:rPr lang="en-GB" sz="2600" dirty="0">
                <a:ea typeface="ＭＳ Ｐゴシック" charset="0"/>
              </a:rPr>
              <a:t>, an enumeration of all possible values</a:t>
            </a:r>
          </a:p>
          <a:p>
            <a:pPr eaLnBrk="1" hangingPunct="1"/>
            <a:r>
              <a:rPr lang="en-US" sz="3200" dirty="0"/>
              <a:t>Limitations: no dates, number ranges, etc.</a:t>
            </a:r>
            <a:endParaRPr lang="el-GR" sz="32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DTD: Attribute Value Types</a:t>
            </a:r>
            <a:endParaRPr lang="el-GR"/>
          </a:p>
        </p:txBody>
      </p:sp>
      <p:sp>
        <p:nvSpPr>
          <p:cNvPr id="8601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b="1"/>
              <a:t>#REQUIRED</a:t>
            </a:r>
            <a:endParaRPr lang="en-GB"/>
          </a:p>
          <a:p>
            <a:pPr lvl="1" eaLnBrk="1" hangingPunct="1"/>
            <a:r>
              <a:rPr lang="en-GB" sz="2800">
                <a:ea typeface="ＭＳ Ｐゴシック" charset="0"/>
              </a:rPr>
              <a:t>Attribute must appear in every occurrence of the element type in the XML document</a:t>
            </a:r>
          </a:p>
          <a:p>
            <a:pPr eaLnBrk="1" hangingPunct="1"/>
            <a:r>
              <a:rPr lang="en-US" b="1"/>
              <a:t>#IMPLIED</a:t>
            </a:r>
            <a:endParaRPr lang="el-GR"/>
          </a:p>
          <a:p>
            <a:pPr lvl="1" eaLnBrk="1" hangingPunct="1"/>
            <a:r>
              <a:rPr lang="el-GR" sz="2800">
                <a:ea typeface="ＭＳ Ｐゴシック" charset="0"/>
              </a:rPr>
              <a:t>The appearance of the attribute is optional </a:t>
            </a:r>
            <a:r>
              <a:rPr lang="en-GB" sz="2800">
                <a:ea typeface="ＭＳ Ｐゴシック" charset="0"/>
              </a:rPr>
              <a:t> </a:t>
            </a:r>
          </a:p>
          <a:p>
            <a:pPr eaLnBrk="1" hangingPunct="1"/>
            <a:r>
              <a:rPr lang="en-US" b="1"/>
              <a:t>#FIXED "value"</a:t>
            </a:r>
            <a:endParaRPr lang="el-GR"/>
          </a:p>
          <a:p>
            <a:pPr lvl="1" eaLnBrk="1" hangingPunct="1"/>
            <a:r>
              <a:rPr lang="el-GR" sz="2800">
                <a:ea typeface="ＭＳ Ｐゴシック" charset="0"/>
              </a:rPr>
              <a:t>Every element must have this attribute </a:t>
            </a:r>
            <a:endParaRPr lang="en-US" sz="2800">
              <a:ea typeface="ＭＳ Ｐゴシック" charset="0"/>
            </a:endParaRPr>
          </a:p>
          <a:p>
            <a:pPr eaLnBrk="1" hangingPunct="1"/>
            <a:r>
              <a:rPr lang="en-US" b="1"/>
              <a:t>"value"</a:t>
            </a:r>
            <a:endParaRPr lang="el-GR"/>
          </a:p>
          <a:p>
            <a:pPr lvl="1" eaLnBrk="1" hangingPunct="1"/>
            <a:r>
              <a:rPr lang="el-GR" sz="2800">
                <a:ea typeface="ＭＳ Ｐゴシック" charset="0"/>
              </a:rPr>
              <a:t>This specifies the default value for the attribute 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Referencing with IDREF and IDREFS </a:t>
            </a:r>
            <a:endParaRPr lang="el-GR"/>
          </a:p>
        </p:txBody>
      </p:sp>
      <p:sp>
        <p:nvSpPr>
          <p:cNvPr id="880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484784"/>
            <a:ext cx="7980363" cy="4752504"/>
          </a:xfrm>
        </p:spPr>
        <p:txBody>
          <a:bodyPr/>
          <a:lstStyle/>
          <a:p>
            <a:pPr defTabSz="157163" eaLnBrk="1" hangingPunct="1">
              <a:lnSpc>
                <a:spcPct val="110000"/>
              </a:lnSpc>
              <a:buFont typeface="Wingdings" charset="0"/>
              <a:buNone/>
              <a:tabLst>
                <a:tab pos="914400" algn="l"/>
                <a:tab pos="2341563" algn="l"/>
                <a:tab pos="3776663" algn="l"/>
              </a:tabLst>
            </a:pPr>
            <a:r>
              <a:rPr lang="en-US"/>
              <a:t>&lt;!ELEMENT family (person*)&gt;</a:t>
            </a:r>
          </a:p>
          <a:p>
            <a:pPr defTabSz="157163" eaLnBrk="1" hangingPunct="1">
              <a:lnSpc>
                <a:spcPct val="110000"/>
              </a:lnSpc>
              <a:buFont typeface="Wingdings" charset="0"/>
              <a:buNone/>
              <a:tabLst>
                <a:tab pos="914400" algn="l"/>
                <a:tab pos="2341563" algn="l"/>
                <a:tab pos="3776663" algn="l"/>
              </a:tabLst>
            </a:pPr>
            <a:r>
              <a:rPr lang="en-US"/>
              <a:t>&lt;!ELEMENT person (name)&gt;</a:t>
            </a:r>
          </a:p>
          <a:p>
            <a:pPr defTabSz="157163" eaLnBrk="1" hangingPunct="1">
              <a:lnSpc>
                <a:spcPct val="110000"/>
              </a:lnSpc>
              <a:buFont typeface="Wingdings" charset="0"/>
              <a:buNone/>
              <a:tabLst>
                <a:tab pos="914400" algn="l"/>
                <a:tab pos="2341563" algn="l"/>
                <a:tab pos="3776663" algn="l"/>
              </a:tabLst>
            </a:pPr>
            <a:r>
              <a:rPr lang="en-US"/>
              <a:t>&lt;!ELEMENT name (#PCDATA)&gt;</a:t>
            </a:r>
          </a:p>
          <a:p>
            <a:pPr defTabSz="157163" eaLnBrk="1" hangingPunct="1">
              <a:lnSpc>
                <a:spcPct val="110000"/>
              </a:lnSpc>
              <a:buFont typeface="Wingdings" charset="0"/>
              <a:buNone/>
              <a:tabLst>
                <a:tab pos="914400" algn="l"/>
                <a:tab pos="2341563" algn="l"/>
                <a:tab pos="3776663" algn="l"/>
              </a:tabLst>
            </a:pPr>
            <a:r>
              <a:rPr lang="en-US"/>
              <a:t>&lt;!ATTLIST person	</a:t>
            </a:r>
            <a:br>
              <a:rPr lang="en-US"/>
            </a:br>
            <a:r>
              <a:rPr lang="en-US"/>
              <a:t>  id		ID 	#REQUIRED</a:t>
            </a:r>
          </a:p>
          <a:p>
            <a:pPr defTabSz="157163" eaLnBrk="1" hangingPunct="1">
              <a:lnSpc>
                <a:spcPct val="110000"/>
              </a:lnSpc>
              <a:buFont typeface="Wingdings" charset="0"/>
              <a:buNone/>
              <a:tabLst>
                <a:tab pos="914400" algn="l"/>
                <a:tab pos="2341563" algn="l"/>
                <a:tab pos="3776663" algn="l"/>
              </a:tabLst>
            </a:pPr>
            <a:r>
              <a:rPr lang="en-US"/>
              <a:t>	  mother 	IDREF 	#IMPLIED</a:t>
            </a:r>
          </a:p>
          <a:p>
            <a:pPr defTabSz="157163" eaLnBrk="1" hangingPunct="1">
              <a:lnSpc>
                <a:spcPct val="110000"/>
              </a:lnSpc>
              <a:buFont typeface="Wingdings" charset="0"/>
              <a:buNone/>
              <a:tabLst>
                <a:tab pos="914400" algn="l"/>
                <a:tab pos="2341563" algn="l"/>
                <a:tab pos="3776663" algn="l"/>
              </a:tabLst>
            </a:pPr>
            <a:r>
              <a:rPr lang="en-US"/>
              <a:t>	  father 	IDREF 	#IMPLIED</a:t>
            </a:r>
          </a:p>
          <a:p>
            <a:pPr defTabSz="157163" eaLnBrk="1" hangingPunct="1">
              <a:lnSpc>
                <a:spcPct val="110000"/>
              </a:lnSpc>
              <a:buFont typeface="Wingdings" charset="0"/>
              <a:buNone/>
              <a:tabLst>
                <a:tab pos="914400" algn="l"/>
                <a:tab pos="2341563" algn="l"/>
                <a:tab pos="3776663" algn="l"/>
              </a:tabLst>
            </a:pPr>
            <a:r>
              <a:rPr lang="en-US"/>
              <a:t>	  children	IDREFS	#IMPLIED &gt;</a:t>
            </a:r>
            <a:endParaRPr lang="el-GR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/>
              <a:t>An XML Document Respecting the DTD</a:t>
            </a:r>
            <a:endParaRPr lang="el-GR" sz="3200"/>
          </a:p>
        </p:txBody>
      </p:sp>
      <p:sp>
        <p:nvSpPr>
          <p:cNvPr id="901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536" y="1340768"/>
            <a:ext cx="7848674" cy="5328493"/>
          </a:xfrm>
        </p:spPr>
        <p:txBody>
          <a:bodyPr/>
          <a:lstStyle/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&lt;family&gt;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&lt;person id="bob" mother="</a:t>
            </a:r>
            <a:r>
              <a:rPr lang="en-US" sz="2200" err="1"/>
              <a:t>mary</a:t>
            </a:r>
            <a:r>
              <a:rPr lang="en-US" sz="2200"/>
              <a:t>" father="peter"&gt;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	&lt;name&gt;Bob Marley&lt;/name&gt;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&lt;/person&gt;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&lt;person id="</a:t>
            </a:r>
            <a:r>
              <a:rPr lang="en-US" sz="2200" err="1"/>
              <a:t>bridget</a:t>
            </a:r>
            <a:r>
              <a:rPr lang="en-US" sz="2200"/>
              <a:t>" mother="</a:t>
            </a:r>
            <a:r>
              <a:rPr lang="en-US" sz="2200" err="1"/>
              <a:t>mary</a:t>
            </a:r>
            <a:r>
              <a:rPr lang="en-US" sz="2200"/>
              <a:t>"&gt;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	&lt;name&gt;Bridget Jones&lt;/name&gt;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&lt;/person&gt;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&lt;person id="</a:t>
            </a:r>
            <a:r>
              <a:rPr lang="en-US" sz="2200" err="1"/>
              <a:t>mary</a:t>
            </a:r>
            <a:r>
              <a:rPr lang="en-US" sz="2200"/>
              <a:t>" children="bob </a:t>
            </a:r>
            <a:r>
              <a:rPr lang="en-US" sz="2200" err="1"/>
              <a:t>bridget</a:t>
            </a:r>
            <a:r>
              <a:rPr lang="en-US" sz="2200"/>
              <a:t>"&gt;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	&lt;name&gt;Mary Poppins&lt;/name&gt;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&lt;/person&gt;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&lt;person id="peter" children="bob"&gt;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	&lt;name&gt;Peter Marley&lt;/name&gt;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		&lt;/person&gt;</a:t>
            </a:r>
          </a:p>
          <a:p>
            <a:pPr marL="338138" indent="-338138" defTabSz="45085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200"/>
              <a:t>&lt;/family&gt;</a:t>
            </a:r>
            <a:endParaRPr lang="el-GR" sz="22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Email Element DTD 1/2</a:t>
            </a:r>
            <a:endParaRPr lang="el-GR" sz="4000"/>
          </a:p>
        </p:txBody>
      </p:sp>
      <p:sp>
        <p:nvSpPr>
          <p:cNvPr id="921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425184" cy="5445125"/>
          </a:xfrm>
        </p:spPr>
        <p:txBody>
          <a:bodyPr/>
          <a:lstStyle/>
          <a:p>
            <a:pPr defTabSz="901700" eaLnBrk="1" hangingPunct="1">
              <a:buFont typeface="Wingdings" charset="0"/>
              <a:buNone/>
              <a:tabLst>
                <a:tab pos="1143000" algn="l"/>
                <a:tab pos="2743200" algn="l"/>
                <a:tab pos="4287838" algn="l"/>
              </a:tabLst>
            </a:pPr>
            <a:r>
              <a:rPr lang="en-US"/>
              <a:t>&lt;!ELEMENT </a:t>
            </a:r>
            <a:r>
              <a:rPr lang="en-US" b="1"/>
              <a:t>email</a:t>
            </a:r>
            <a:r>
              <a:rPr lang="en-US"/>
              <a:t> (</a:t>
            </a:r>
            <a:r>
              <a:rPr lang="en-US" err="1"/>
              <a:t>head,body</a:t>
            </a:r>
            <a:r>
              <a:rPr lang="en-US"/>
              <a:t>)&gt;</a:t>
            </a:r>
          </a:p>
          <a:p>
            <a:pPr defTabSz="901700" eaLnBrk="1" hangingPunct="1">
              <a:buFont typeface="Wingdings" charset="0"/>
              <a:buNone/>
              <a:tabLst>
                <a:tab pos="1143000" algn="l"/>
                <a:tab pos="2743200" algn="l"/>
                <a:tab pos="4287838" algn="l"/>
              </a:tabLst>
            </a:pPr>
            <a:r>
              <a:rPr lang="en-US"/>
              <a:t>&lt;!ELEMENT </a:t>
            </a:r>
            <a:r>
              <a:rPr lang="en-US" b="1"/>
              <a:t>head</a:t>
            </a:r>
            <a:r>
              <a:rPr lang="en-US"/>
              <a:t> (</a:t>
            </a:r>
            <a:r>
              <a:rPr lang="en-US" err="1"/>
              <a:t>from,to+,cc</a:t>
            </a:r>
            <a:r>
              <a:rPr lang="en-US"/>
              <a:t>*,subject)&gt;</a:t>
            </a:r>
          </a:p>
          <a:p>
            <a:pPr defTabSz="901700" eaLnBrk="1" hangingPunct="1">
              <a:buFont typeface="Wingdings" charset="0"/>
              <a:buNone/>
              <a:tabLst>
                <a:tab pos="1143000" algn="l"/>
                <a:tab pos="2743200" algn="l"/>
                <a:tab pos="4287838" algn="l"/>
              </a:tabLst>
            </a:pPr>
            <a:r>
              <a:rPr lang="en-US"/>
              <a:t>&lt;!ELEMENT </a:t>
            </a:r>
            <a:r>
              <a:rPr lang="en-US" b="1"/>
              <a:t>from</a:t>
            </a:r>
            <a:r>
              <a:rPr lang="en-US"/>
              <a:t> EMPTY&gt;</a:t>
            </a:r>
          </a:p>
          <a:p>
            <a:pPr defTabSz="901700" eaLnBrk="1" hangingPunct="1">
              <a:buFont typeface="Wingdings" charset="0"/>
              <a:buNone/>
              <a:tabLst>
                <a:tab pos="1143000" algn="l"/>
                <a:tab pos="2743200" algn="l"/>
                <a:tab pos="4287838" algn="l"/>
              </a:tabLst>
            </a:pPr>
            <a:r>
              <a:rPr lang="en-US"/>
              <a:t>&lt;!ATTLIST </a:t>
            </a:r>
            <a:r>
              <a:rPr lang="en-US" b="1"/>
              <a:t>from</a:t>
            </a:r>
            <a:r>
              <a:rPr lang="en-US"/>
              <a:t>	</a:t>
            </a:r>
            <a:br>
              <a:rPr lang="en-US"/>
            </a:br>
            <a:r>
              <a:rPr lang="en-US"/>
              <a:t> name         CDATA   #IMPLIED</a:t>
            </a:r>
          </a:p>
          <a:p>
            <a:pPr defTabSz="901700" eaLnBrk="1" hangingPunct="1">
              <a:buFont typeface="Wingdings" charset="0"/>
              <a:buNone/>
              <a:tabLst>
                <a:tab pos="1143000" algn="l"/>
                <a:tab pos="2743200" algn="l"/>
                <a:tab pos="4287838" algn="l"/>
              </a:tabLst>
            </a:pPr>
            <a:r>
              <a:rPr lang="en-US"/>
              <a:t>	 address     CDATA   #REQUIRED&gt;</a:t>
            </a:r>
          </a:p>
          <a:p>
            <a:pPr defTabSz="901700" eaLnBrk="1" hangingPunct="1">
              <a:buFont typeface="Wingdings" charset="0"/>
              <a:buNone/>
              <a:tabLst>
                <a:tab pos="1143000" algn="l"/>
                <a:tab pos="2743200" algn="l"/>
                <a:tab pos="4287838" algn="l"/>
              </a:tabLst>
            </a:pPr>
            <a:r>
              <a:rPr lang="en-US"/>
              <a:t>&lt;!ELEMENT </a:t>
            </a:r>
            <a:r>
              <a:rPr lang="en-US" b="1"/>
              <a:t>to</a:t>
            </a:r>
            <a:r>
              <a:rPr lang="en-US"/>
              <a:t> EMPTY&gt;</a:t>
            </a:r>
          </a:p>
          <a:p>
            <a:pPr defTabSz="901700" eaLnBrk="1" hangingPunct="1">
              <a:buFont typeface="Wingdings" charset="0"/>
              <a:buNone/>
              <a:tabLst>
                <a:tab pos="1143000" algn="l"/>
                <a:tab pos="2743200" algn="l"/>
                <a:tab pos="4287838" algn="l"/>
              </a:tabLst>
            </a:pPr>
            <a:r>
              <a:rPr lang="en-US"/>
              <a:t>&lt;!ATTLIST </a:t>
            </a:r>
            <a:r>
              <a:rPr lang="en-US" b="1"/>
              <a:t>to</a:t>
            </a:r>
            <a:r>
              <a:rPr lang="en-US"/>
              <a:t>	</a:t>
            </a:r>
            <a:br>
              <a:rPr lang="en-US"/>
            </a:br>
            <a:r>
              <a:rPr lang="en-US"/>
              <a:t> name      CDATA  #IMPLIED</a:t>
            </a:r>
          </a:p>
          <a:p>
            <a:pPr defTabSz="901700" eaLnBrk="1" hangingPunct="1">
              <a:buFont typeface="Wingdings" charset="0"/>
              <a:buNone/>
              <a:tabLst>
                <a:tab pos="1143000" algn="l"/>
                <a:tab pos="2743200" algn="l"/>
                <a:tab pos="4287838" algn="l"/>
              </a:tabLst>
            </a:pPr>
            <a:r>
              <a:rPr lang="en-US"/>
              <a:t>	 address  CDATA  #REQUIRED&gt;</a:t>
            </a:r>
            <a:endParaRPr lang="el-GR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Email Element DTD 2/2</a:t>
            </a:r>
            <a:endParaRPr lang="el-GR" sz="4000"/>
          </a:p>
        </p:txBody>
      </p:sp>
      <p:sp>
        <p:nvSpPr>
          <p:cNvPr id="942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412875"/>
            <a:ext cx="8051800" cy="5040313"/>
          </a:xfrm>
        </p:spPr>
        <p:txBody>
          <a:bodyPr/>
          <a:lstStyle/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&lt;!ELEMENT </a:t>
            </a:r>
            <a:r>
              <a:rPr lang="en-US" sz="2600" b="1"/>
              <a:t>cc</a:t>
            </a:r>
            <a:r>
              <a:rPr lang="en-US" sz="2600"/>
              <a:t> EMPTY&gt;</a:t>
            </a:r>
          </a:p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&lt;!ATTLIST </a:t>
            </a:r>
            <a:r>
              <a:rPr lang="en-US" sz="2600" b="1"/>
              <a:t>cc</a:t>
            </a:r>
            <a:r>
              <a:rPr lang="en-US" sz="2600"/>
              <a:t>		</a:t>
            </a:r>
            <a:br>
              <a:rPr lang="en-US" sz="2600"/>
            </a:br>
            <a:r>
              <a:rPr lang="en-US" sz="2600"/>
              <a:t>	name      CDATA     #IMPLIED</a:t>
            </a:r>
          </a:p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		address	CDATA     #REQUIRED&gt;</a:t>
            </a:r>
          </a:p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&lt;!ELEMENT </a:t>
            </a:r>
            <a:r>
              <a:rPr lang="en-US" sz="2600" b="1"/>
              <a:t>subject</a:t>
            </a:r>
            <a:r>
              <a:rPr lang="en-US" sz="2600"/>
              <a:t> (#PCDATA) &gt;</a:t>
            </a:r>
          </a:p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&lt;!ELEMENT </a:t>
            </a:r>
            <a:r>
              <a:rPr lang="en-US" sz="2600" b="1"/>
              <a:t>body</a:t>
            </a:r>
            <a:r>
              <a:rPr lang="en-US" sz="2600"/>
              <a:t> (</a:t>
            </a:r>
            <a:r>
              <a:rPr lang="en-US" sz="2600" err="1"/>
              <a:t>text,attachment</a:t>
            </a:r>
            <a:r>
              <a:rPr lang="en-US" sz="2600"/>
              <a:t>*) &gt;</a:t>
            </a:r>
          </a:p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&lt;!ELEMENT </a:t>
            </a:r>
            <a:r>
              <a:rPr lang="en-US" sz="2600" b="1"/>
              <a:t>text</a:t>
            </a:r>
            <a:r>
              <a:rPr lang="en-US" sz="2600"/>
              <a:t> (#PCDATA) &gt;</a:t>
            </a:r>
          </a:p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&lt;!ELEMENT </a:t>
            </a:r>
            <a:r>
              <a:rPr lang="en-US" sz="2600" b="1"/>
              <a:t>attachment</a:t>
            </a:r>
            <a:r>
              <a:rPr lang="en-US" sz="2600"/>
              <a:t> EMPTY &gt;</a:t>
            </a:r>
          </a:p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&lt;!ATTLIST </a:t>
            </a:r>
            <a:r>
              <a:rPr lang="en-US" sz="2600" b="1"/>
              <a:t>attachment</a:t>
            </a:r>
            <a:r>
              <a:rPr lang="en-US" sz="2600"/>
              <a:t>		</a:t>
            </a:r>
          </a:p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		encoding   (</a:t>
            </a:r>
            <a:r>
              <a:rPr lang="en-US" sz="2600" err="1"/>
              <a:t>mime|binhex</a:t>
            </a:r>
            <a:r>
              <a:rPr lang="en-US" sz="2600"/>
              <a:t>)	 "mime" </a:t>
            </a:r>
          </a:p>
          <a:p>
            <a:pPr defTabSz="520700" eaLnBrk="1" hangingPunct="1">
              <a:buFont typeface="Wingdings" charset="0"/>
              <a:buNone/>
              <a:tabLst>
                <a:tab pos="804863" algn="l"/>
                <a:tab pos="2057400" algn="l"/>
                <a:tab pos="3830638" algn="l"/>
              </a:tabLst>
            </a:pPr>
            <a:r>
              <a:rPr lang="en-US" sz="2600"/>
              <a:t>		file	   CDATA	#REQUIRED&gt;</a:t>
            </a:r>
            <a:endParaRPr lang="el-GR" sz="26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Interesting Parts of the Email DTD</a:t>
            </a:r>
            <a:endParaRPr lang="el-GR" sz="4000"/>
          </a:p>
        </p:txBody>
      </p:sp>
      <p:sp>
        <p:nvSpPr>
          <p:cNvPr id="9625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3200"/>
              <a:t>A </a:t>
            </a:r>
            <a:r>
              <a:rPr lang="en-US" sz="3200" b="1"/>
              <a:t>head</a:t>
            </a:r>
            <a:r>
              <a:rPr lang="en-US" sz="3200"/>
              <a:t> element contains (</a:t>
            </a:r>
            <a:r>
              <a:rPr lang="en-GB" sz="3200"/>
              <a:t>in order):</a:t>
            </a:r>
          </a:p>
          <a:p>
            <a:pPr lvl="1" eaLnBrk="1" hangingPunct="1"/>
            <a:r>
              <a:rPr lang="en-GB" sz="3200">
                <a:ea typeface="ＭＳ Ｐゴシック" charset="0"/>
              </a:rPr>
              <a:t>a </a:t>
            </a:r>
            <a:r>
              <a:rPr lang="en-GB" sz="3200" b="1">
                <a:ea typeface="ＭＳ Ｐゴシック" charset="0"/>
              </a:rPr>
              <a:t>from</a:t>
            </a:r>
            <a:r>
              <a:rPr lang="en-GB" sz="3200">
                <a:ea typeface="ＭＳ Ｐゴシック" charset="0"/>
              </a:rPr>
              <a:t> element</a:t>
            </a:r>
          </a:p>
          <a:p>
            <a:pPr lvl="1" eaLnBrk="1" hangingPunct="1"/>
            <a:r>
              <a:rPr lang="en-GB" sz="3200">
                <a:ea typeface="ＭＳ Ｐゴシック" charset="0"/>
              </a:rPr>
              <a:t>at least one </a:t>
            </a:r>
            <a:r>
              <a:rPr lang="en-GB" sz="3200" b="1">
                <a:ea typeface="ＭＳ Ｐゴシック" charset="0"/>
              </a:rPr>
              <a:t>to</a:t>
            </a:r>
            <a:r>
              <a:rPr lang="en-GB" sz="3200">
                <a:ea typeface="ＭＳ Ｐゴシック" charset="0"/>
              </a:rPr>
              <a:t> element</a:t>
            </a:r>
          </a:p>
          <a:p>
            <a:pPr lvl="1" eaLnBrk="1" hangingPunct="1"/>
            <a:r>
              <a:rPr lang="en-GB" sz="3200">
                <a:ea typeface="ＭＳ Ｐゴシック" charset="0"/>
              </a:rPr>
              <a:t>zero or more </a:t>
            </a:r>
            <a:r>
              <a:rPr lang="en-GB" sz="3200" b="1">
                <a:ea typeface="ＭＳ Ｐゴシック" charset="0"/>
              </a:rPr>
              <a:t>cc</a:t>
            </a:r>
            <a:r>
              <a:rPr lang="en-GB" sz="3200">
                <a:ea typeface="ＭＳ Ｐゴシック" charset="0"/>
              </a:rPr>
              <a:t> elements</a:t>
            </a:r>
          </a:p>
          <a:p>
            <a:pPr lvl="1" eaLnBrk="1" hangingPunct="1"/>
            <a:r>
              <a:rPr lang="en-GB" sz="3200">
                <a:ea typeface="ＭＳ Ｐゴシック" charset="0"/>
              </a:rPr>
              <a:t>a </a:t>
            </a:r>
            <a:r>
              <a:rPr lang="en-GB" sz="3200" b="1">
                <a:ea typeface="ＭＳ Ｐゴシック" charset="0"/>
              </a:rPr>
              <a:t>subject</a:t>
            </a:r>
            <a:r>
              <a:rPr lang="en-GB" sz="3200">
                <a:ea typeface="ＭＳ Ｐゴシック" charset="0"/>
              </a:rPr>
              <a:t> element</a:t>
            </a:r>
            <a:endParaRPr lang="en-US" sz="3200">
              <a:ea typeface="ＭＳ Ｐゴシック" charset="0"/>
            </a:endParaRPr>
          </a:p>
          <a:p>
            <a:pPr eaLnBrk="1" hangingPunct="1"/>
            <a:r>
              <a:rPr lang="en-US" sz="3200"/>
              <a:t>In </a:t>
            </a:r>
            <a:r>
              <a:rPr lang="en-US" sz="3200" b="1"/>
              <a:t>from</a:t>
            </a:r>
            <a:r>
              <a:rPr lang="en-US" sz="3200"/>
              <a:t>, </a:t>
            </a:r>
            <a:r>
              <a:rPr lang="en-US" sz="3200" b="1"/>
              <a:t>to</a:t>
            </a:r>
            <a:r>
              <a:rPr lang="en-US" sz="3200"/>
              <a:t>, and </a:t>
            </a:r>
            <a:r>
              <a:rPr lang="en-US" sz="3200" b="1"/>
              <a:t>cc</a:t>
            </a:r>
            <a:r>
              <a:rPr lang="en-US" sz="3200"/>
              <a:t> elements </a:t>
            </a:r>
            <a:endParaRPr lang="en-GB" sz="3200"/>
          </a:p>
          <a:p>
            <a:pPr lvl="1" eaLnBrk="1" hangingPunct="1"/>
            <a:r>
              <a:rPr lang="en-GB" sz="3200">
                <a:ea typeface="ＭＳ Ｐゴシック" charset="0"/>
              </a:rPr>
              <a:t>the </a:t>
            </a:r>
            <a:r>
              <a:rPr lang="en-GB" sz="3200" b="1">
                <a:ea typeface="ＭＳ Ｐゴシック" charset="0"/>
              </a:rPr>
              <a:t>name</a:t>
            </a:r>
            <a:r>
              <a:rPr lang="en-GB" sz="3200">
                <a:ea typeface="ＭＳ Ｐゴシック" charset="0"/>
              </a:rPr>
              <a:t> attribute is not required</a:t>
            </a:r>
          </a:p>
          <a:p>
            <a:pPr lvl="1" eaLnBrk="1" hangingPunct="1"/>
            <a:r>
              <a:rPr lang="en-GB" sz="3200">
                <a:ea typeface="ＭＳ Ｐゴシック" charset="0"/>
              </a:rPr>
              <a:t>the </a:t>
            </a:r>
            <a:r>
              <a:rPr lang="en-GB" sz="3200" b="1">
                <a:ea typeface="ＭＳ Ｐゴシック" charset="0"/>
              </a:rPr>
              <a:t>address</a:t>
            </a:r>
            <a:r>
              <a:rPr lang="en-GB" sz="3200">
                <a:ea typeface="ＭＳ Ｐゴシック" charset="0"/>
              </a:rPr>
              <a:t> attribute is always required</a:t>
            </a:r>
            <a:endParaRPr lang="el-GR" sz="3200">
              <a:ea typeface="ＭＳ Ｐゴシック" charset="0"/>
            </a:endParaRPr>
          </a:p>
        </p:txBody>
      </p:sp>
      <p:sp>
        <p:nvSpPr>
          <p:cNvPr id="96259" name="Text Box 4"/>
          <p:cNvSpPr txBox="1">
            <a:spLocks noChangeArrowheads="1"/>
          </p:cNvSpPr>
          <p:nvPr/>
        </p:nvSpPr>
        <p:spPr bwMode="auto">
          <a:xfrm>
            <a:off x="6804025" y="6435725"/>
            <a:ext cx="23050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DTDs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Interesting Parts of the Email DTD</a:t>
            </a:r>
            <a:endParaRPr lang="el-GR" sz="4000"/>
          </a:p>
        </p:txBody>
      </p:sp>
      <p:sp>
        <p:nvSpPr>
          <p:cNvPr id="9830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3200"/>
              <a:t>A </a:t>
            </a:r>
            <a:r>
              <a:rPr lang="en-US" sz="3200" b="1"/>
              <a:t>body</a:t>
            </a:r>
            <a:r>
              <a:rPr lang="en-US" sz="3200"/>
              <a:t> element contains </a:t>
            </a:r>
            <a:endParaRPr lang="en-GB" sz="3200"/>
          </a:p>
          <a:p>
            <a:pPr lvl="1" eaLnBrk="1" hangingPunct="1"/>
            <a:r>
              <a:rPr lang="en-GB" sz="3200">
                <a:ea typeface="ＭＳ Ｐゴシック" charset="0"/>
              </a:rPr>
              <a:t>a </a:t>
            </a:r>
            <a:r>
              <a:rPr lang="en-GB" sz="3200" b="1">
                <a:ea typeface="ＭＳ Ｐゴシック" charset="0"/>
              </a:rPr>
              <a:t>text</a:t>
            </a:r>
            <a:r>
              <a:rPr lang="en-GB" sz="3200">
                <a:ea typeface="ＭＳ Ｐゴシック" charset="0"/>
              </a:rPr>
              <a:t> element</a:t>
            </a:r>
          </a:p>
          <a:p>
            <a:pPr lvl="1" eaLnBrk="1" hangingPunct="1"/>
            <a:r>
              <a:rPr lang="en-GB" sz="3200">
                <a:ea typeface="ＭＳ Ｐゴシック" charset="0"/>
              </a:rPr>
              <a:t>possibly followed by a number of </a:t>
            </a:r>
            <a:r>
              <a:rPr lang="en-GB" sz="3200" b="1">
                <a:ea typeface="ＭＳ Ｐゴシック" charset="0"/>
              </a:rPr>
              <a:t>attachment</a:t>
            </a:r>
            <a:r>
              <a:rPr lang="en-GB" sz="3200">
                <a:ea typeface="ＭＳ Ｐゴシック" charset="0"/>
              </a:rPr>
              <a:t> elements</a:t>
            </a:r>
            <a:endParaRPr lang="en-US" sz="3200">
              <a:ea typeface="ＭＳ Ｐゴシック" charset="0"/>
            </a:endParaRPr>
          </a:p>
          <a:p>
            <a:pPr eaLnBrk="1" hangingPunct="1"/>
            <a:r>
              <a:rPr lang="en-US" sz="3200"/>
              <a:t>The </a:t>
            </a:r>
            <a:r>
              <a:rPr lang="en-US" sz="3200" b="1"/>
              <a:t>encoding</a:t>
            </a:r>
            <a:r>
              <a:rPr lang="en-US" sz="3200"/>
              <a:t> attribute of an </a:t>
            </a:r>
            <a:r>
              <a:rPr lang="en-US" sz="3200" b="1"/>
              <a:t>attachment</a:t>
            </a:r>
            <a:r>
              <a:rPr lang="en-US" sz="3200"/>
              <a:t> element must have either the value “</a:t>
            </a:r>
            <a:r>
              <a:rPr lang="en-US" altLang="ja-JP" sz="3200" b="1"/>
              <a:t>mime</a:t>
            </a:r>
            <a:r>
              <a:rPr lang="en-US" sz="3200"/>
              <a:t>”</a:t>
            </a:r>
            <a:r>
              <a:rPr lang="en-US" altLang="ja-JP" sz="3200"/>
              <a:t> or </a:t>
            </a:r>
            <a:r>
              <a:rPr lang="en-US" sz="3200"/>
              <a:t>“</a:t>
            </a:r>
            <a:r>
              <a:rPr lang="en-US" altLang="ja-JP" sz="3200" b="1" err="1"/>
              <a:t>binhex</a:t>
            </a:r>
            <a:r>
              <a:rPr lang="en-US" sz="3200"/>
              <a:t>”</a:t>
            </a:r>
            <a:endParaRPr lang="en-GB" altLang="ja-JP" sz="3200"/>
          </a:p>
          <a:p>
            <a:pPr lvl="1" eaLnBrk="1" hangingPunct="1"/>
            <a:r>
              <a:rPr lang="en-GB" sz="3200">
                <a:ea typeface="ＭＳ Ｐゴシック" charset="0"/>
              </a:rPr>
              <a:t>“</a:t>
            </a:r>
            <a:r>
              <a:rPr lang="en-GB" altLang="ja-JP" sz="3200" b="1">
                <a:ea typeface="ＭＳ Ｐゴシック" charset="0"/>
              </a:rPr>
              <a:t>mime</a:t>
            </a:r>
            <a:r>
              <a:rPr lang="en-GB" sz="3200">
                <a:ea typeface="ＭＳ Ｐゴシック" charset="0"/>
              </a:rPr>
              <a:t>”</a:t>
            </a:r>
            <a:r>
              <a:rPr lang="en-GB" altLang="ja-JP" sz="3200">
                <a:ea typeface="ＭＳ Ｐゴシック" charset="0"/>
              </a:rPr>
              <a:t> </a:t>
            </a:r>
            <a:r>
              <a:rPr lang="en-US" altLang="ja-JP" sz="3200">
                <a:ea typeface="ＭＳ Ｐゴシック" charset="0"/>
              </a:rPr>
              <a:t>is </a:t>
            </a:r>
            <a:r>
              <a:rPr lang="en-GB" altLang="ja-JP" sz="3200">
                <a:ea typeface="ＭＳ Ｐゴシック" charset="0"/>
              </a:rPr>
              <a:t>the default value</a:t>
            </a:r>
            <a:endParaRPr lang="el-GR" sz="3200">
              <a:ea typeface="ＭＳ Ｐゴシック" charset="0"/>
            </a:endParaRPr>
          </a:p>
        </p:txBody>
      </p:sp>
      <p:sp>
        <p:nvSpPr>
          <p:cNvPr id="98307" name="Text Box 4"/>
          <p:cNvSpPr txBox="1">
            <a:spLocks noChangeArrowheads="1"/>
          </p:cNvSpPr>
          <p:nvPr/>
        </p:nvSpPr>
        <p:spPr bwMode="auto">
          <a:xfrm>
            <a:off x="6804025" y="6435725"/>
            <a:ext cx="23050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DTDs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l-GR"/>
              <a:t>Remarks on DTDs </a:t>
            </a:r>
          </a:p>
        </p:txBody>
      </p:sp>
      <p:sp>
        <p:nvSpPr>
          <p:cNvPr id="1003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84785"/>
            <a:ext cx="8353176" cy="4155604"/>
          </a:xfrm>
        </p:spPr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en-US" sz="3200"/>
              <a:t>A DTD can be interpreted as an Extended Backus-Naur Form (</a:t>
            </a:r>
            <a:r>
              <a:rPr lang="en-US" sz="3200">
                <a:hlinkClick r:id="rId3"/>
              </a:rPr>
              <a:t>EBNF</a:t>
            </a:r>
            <a:r>
              <a:rPr lang="en-US" sz="3200"/>
              <a:t>)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3200" b="1">
                <a:ea typeface="ＭＳ Ｐゴシック" charset="0"/>
              </a:rPr>
              <a:t>&lt;!ELEMENT email (</a:t>
            </a:r>
            <a:r>
              <a:rPr lang="en-US" sz="3200" b="1" err="1">
                <a:ea typeface="ＭＳ Ｐゴシック" charset="0"/>
              </a:rPr>
              <a:t>head,body</a:t>
            </a:r>
            <a:r>
              <a:rPr lang="en-US" sz="3200" b="1">
                <a:ea typeface="ＭＳ Ｐゴシック" charset="0"/>
              </a:rPr>
              <a:t>)&gt;</a:t>
            </a:r>
            <a:endParaRPr lang="en-US" sz="3200">
              <a:ea typeface="ＭＳ Ｐゴシック" charset="0"/>
            </a:endParaRPr>
          </a:p>
          <a:p>
            <a:pPr lvl="1" eaLnBrk="1" hangingPunct="1">
              <a:lnSpc>
                <a:spcPct val="110000"/>
              </a:lnSpc>
            </a:pPr>
            <a:r>
              <a:rPr lang="en-US" sz="3200">
                <a:ea typeface="ＭＳ Ｐゴシック" charset="0"/>
              </a:rPr>
              <a:t>	</a:t>
            </a:r>
            <a:r>
              <a:rPr lang="en-GB" sz="3200">
                <a:ea typeface="ＭＳ Ｐゴシック" charset="0"/>
              </a:rPr>
              <a:t>is equivalent to</a:t>
            </a:r>
            <a:r>
              <a:rPr lang="en-US" sz="3200" b="1">
                <a:ea typeface="ＭＳ Ｐゴシック" charset="0"/>
              </a:rPr>
              <a:t> email ::= head body</a:t>
            </a:r>
          </a:p>
          <a:p>
            <a:pPr eaLnBrk="1" hangingPunct="1">
              <a:lnSpc>
                <a:spcPct val="110000"/>
              </a:lnSpc>
            </a:pPr>
            <a:r>
              <a:rPr lang="el-GR" sz="3200"/>
              <a:t>Recursive definitions possible in DTDs </a:t>
            </a:r>
            <a:endParaRPr lang="en-US" sz="3200"/>
          </a:p>
          <a:p>
            <a:pPr lvl="1" eaLnBrk="1" hangingPunct="1">
              <a:lnSpc>
                <a:spcPct val="110000"/>
              </a:lnSpc>
            </a:pPr>
            <a:r>
              <a:rPr lang="el-GR" sz="3200" b="1">
                <a:ea typeface="ＭＳ Ｐゴシック" charset="0"/>
              </a:rPr>
              <a:t>&lt;!ELEMENT bintree </a:t>
            </a:r>
            <a:endParaRPr lang="en-US" sz="3200" b="1">
              <a:ea typeface="ＭＳ Ｐゴシック" charset="0"/>
            </a:endParaRPr>
          </a:p>
          <a:p>
            <a:pPr lvl="1" eaLnBrk="1" hangingPunct="1">
              <a:lnSpc>
                <a:spcPct val="110000"/>
              </a:lnSpc>
              <a:buFontTx/>
              <a:buNone/>
            </a:pPr>
            <a:r>
              <a:rPr lang="en-US" sz="3200" b="1">
                <a:ea typeface="ＭＳ Ｐゴシック" charset="0"/>
              </a:rPr>
              <a:t>			</a:t>
            </a:r>
            <a:r>
              <a:rPr lang="el-GR" sz="3200" b="1">
                <a:ea typeface="ＭＳ Ｐゴシック" charset="0"/>
              </a:rPr>
              <a:t>((bintree root bintree)|emptytree)&gt; </a:t>
            </a:r>
          </a:p>
        </p:txBody>
      </p:sp>
      <p:sp>
        <p:nvSpPr>
          <p:cNvPr id="100355" name="Text Box 4"/>
          <p:cNvSpPr txBox="1">
            <a:spLocks noChangeArrowheads="1"/>
          </p:cNvSpPr>
          <p:nvPr/>
        </p:nvSpPr>
        <p:spPr bwMode="auto">
          <a:xfrm>
            <a:off x="6804025" y="6435725"/>
            <a:ext cx="23050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DTDs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History</a:t>
            </a:r>
            <a:endParaRPr lang="el-GR" dirty="0"/>
          </a:p>
        </p:txBody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268413"/>
            <a:ext cx="8641208" cy="5184775"/>
          </a:xfrm>
        </p:spPr>
        <p:txBody>
          <a:bodyPr/>
          <a:lstStyle/>
          <a:p>
            <a:pPr marL="228600" indent="-228600" eaLnBrk="1" hangingPunct="1"/>
            <a:r>
              <a:rPr lang="en-US" dirty="0"/>
              <a:t>XML’s roots are in SGML</a:t>
            </a:r>
          </a:p>
          <a:p>
            <a:pPr marL="347663" lvl="1" indent="-234950" eaLnBrk="1" hangingPunct="1"/>
            <a:r>
              <a:rPr lang="en-US" dirty="0">
                <a:ea typeface="ＭＳ Ｐゴシック" charset="0"/>
                <a:hlinkClick r:id="rId3"/>
              </a:rPr>
              <a:t>Standard Generalized Markup Language</a:t>
            </a:r>
            <a:endParaRPr lang="en-US" dirty="0">
              <a:ea typeface="ＭＳ Ｐゴシック" charset="0"/>
            </a:endParaRPr>
          </a:p>
          <a:p>
            <a:pPr marL="347663" lvl="1" indent="-234950" eaLnBrk="1" hangingPunct="1"/>
            <a:r>
              <a:rPr lang="en-US" dirty="0">
                <a:ea typeface="ＭＳ Ｐゴシック" charset="0"/>
              </a:rPr>
              <a:t>A </a:t>
            </a:r>
            <a:r>
              <a:rPr lang="en-US" i="1" dirty="0">
                <a:ea typeface="ＭＳ Ｐゴシック" charset="0"/>
                <a:hlinkClick r:id="rId4"/>
              </a:rPr>
              <a:t>metalanguage</a:t>
            </a:r>
            <a:r>
              <a:rPr lang="en-US" dirty="0">
                <a:ea typeface="ＭＳ Ｐゴシック" charset="0"/>
              </a:rPr>
              <a:t> for defining document markup languages</a:t>
            </a:r>
          </a:p>
          <a:p>
            <a:pPr marL="347663" lvl="1" indent="-234950" eaLnBrk="1" hangingPunct="1"/>
            <a:r>
              <a:rPr lang="en-US" dirty="0">
                <a:ea typeface="ＭＳ Ｐゴシック" charset="0"/>
              </a:rPr>
              <a:t>Extensible, but complicated, verbose, hard to parse, </a:t>
            </a:r>
            <a:r>
              <a:rPr lang="is-IS" dirty="0">
                <a:ea typeface="ＭＳ Ｐゴシック" charset="0"/>
              </a:rPr>
              <a:t>…</a:t>
            </a:r>
            <a:endParaRPr lang="en-US" dirty="0">
              <a:ea typeface="ＭＳ Ｐゴシック" charset="0"/>
            </a:endParaRPr>
          </a:p>
          <a:p>
            <a:pPr marL="228600" indent="-228600" eaLnBrk="1" hangingPunct="1"/>
            <a:r>
              <a:rPr lang="en-US" dirty="0"/>
              <a:t>HTML was defines using SGML, ~1990 by TBL</a:t>
            </a:r>
          </a:p>
          <a:p>
            <a:pPr marL="347663" lvl="1" indent="-234950" eaLnBrk="1" hangingPunct="1"/>
            <a:r>
              <a:rPr lang="en-US" dirty="0">
                <a:ea typeface="ＭＳ Ｐゴシック" charset="0"/>
              </a:rPr>
              <a:t>A markup language, not a markup</a:t>
            </a:r>
            <a:r>
              <a:rPr lang="en-US" i="1" dirty="0">
                <a:ea typeface="ＭＳ Ｐゴシック" charset="0"/>
              </a:rPr>
              <a:t> metalanguage</a:t>
            </a:r>
          </a:p>
          <a:p>
            <a:pPr marL="228600" indent="-228600" eaLnBrk="1" hangingPunct="1"/>
            <a:r>
              <a:rPr lang="en-US" dirty="0"/>
              <a:t>XML proposal to W3C in July 1996</a:t>
            </a:r>
          </a:p>
          <a:p>
            <a:pPr marL="347663" lvl="1" indent="-234950" eaLnBrk="1" hangingPunct="1"/>
            <a:r>
              <a:rPr lang="en-US" dirty="0">
                <a:ea typeface="ＭＳ Ｐゴシック" charset="0"/>
              </a:rPr>
              <a:t>Simplified SGML to greatly expand power and flexibility of Web</a:t>
            </a:r>
          </a:p>
          <a:p>
            <a:pPr marL="169863" indent="-228600" eaLnBrk="1" hangingPunct="1"/>
            <a:r>
              <a:rPr lang="en-US" sz="3200" dirty="0"/>
              <a:t>Evolving series of W3C recommendations</a:t>
            </a:r>
          </a:p>
          <a:p>
            <a:pPr marL="342900" lvl="1" indent="-228600" eaLnBrk="1" hangingPunct="1"/>
            <a:r>
              <a:rPr lang="en-US" dirty="0">
                <a:ea typeface="ＭＳ Ｐゴシック" charset="0"/>
              </a:rPr>
              <a:t>Current recommendation: </a:t>
            </a:r>
            <a:r>
              <a:rPr lang="en-US" dirty="0">
                <a:ea typeface="ＭＳ Ｐゴシック" charset="0"/>
                <a:hlinkClick r:id="rId5"/>
              </a:rPr>
              <a:t>XML 5</a:t>
            </a:r>
            <a:r>
              <a:rPr lang="en-US" dirty="0">
                <a:ea typeface="ＭＳ Ｐゴシック" charset="0"/>
              </a:rPr>
              <a:t> (2008)</a:t>
            </a:r>
          </a:p>
          <a:p>
            <a:pPr marL="571500" lvl="1" indent="-228600" eaLnBrk="1" hangingPunct="1"/>
            <a:endParaRPr lang="el-GR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/>
              <a:t>Outline</a:t>
            </a:r>
            <a:endParaRPr lang="el-GR" sz="4400"/>
          </a:p>
        </p:txBody>
      </p:sp>
      <p:sp>
        <p:nvSpPr>
          <p:cNvPr id="1024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484313"/>
            <a:ext cx="7980363" cy="4824412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(2) Description of XML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/>
              <a:t>(3) Structuring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 b="1"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(5) Accessing, querying XML documents: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>
                <a:solidFill>
                  <a:srgbClr val="5F5F5F"/>
                </a:solidFill>
              </a:rPr>
              <a:t>(6) Transformations: XSLT</a:t>
            </a:r>
            <a:endParaRPr lang="el-GR">
              <a:solidFill>
                <a:srgbClr val="5F5F5F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Schema (XSD)</a:t>
            </a:r>
            <a:endParaRPr lang="el-GR"/>
          </a:p>
        </p:txBody>
      </p:sp>
      <p:sp>
        <p:nvSpPr>
          <p:cNvPr id="1044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560" y="1268760"/>
            <a:ext cx="7992888" cy="5400600"/>
          </a:xfrm>
        </p:spPr>
        <p:txBody>
          <a:bodyPr/>
          <a:lstStyle/>
          <a:p>
            <a:pPr marL="292100" indent="-292100" eaLnBrk="1" hangingPunct="1"/>
            <a:r>
              <a:rPr lang="en-US" sz="3200">
                <a:hlinkClick r:id="rId3"/>
              </a:rPr>
              <a:t>XML Schema</a:t>
            </a:r>
            <a:r>
              <a:rPr lang="en-US" sz="3200"/>
              <a:t> is a s</a:t>
            </a:r>
            <a:r>
              <a:rPr lang="el-GR" sz="3200"/>
              <a:t>ignificantly richer language for defining the structure </a:t>
            </a:r>
            <a:r>
              <a:rPr lang="en-US" sz="3200"/>
              <a:t>of XML documents</a:t>
            </a:r>
          </a:p>
          <a:p>
            <a:pPr marL="292100" indent="-292100" eaLnBrk="1" hangingPunct="1"/>
            <a:r>
              <a:rPr lang="en-US" sz="3200"/>
              <a:t>S</a:t>
            </a:r>
            <a:r>
              <a:rPr lang="el-GR" sz="3200"/>
              <a:t>yntax based on XML </a:t>
            </a:r>
            <a:r>
              <a:rPr lang="en-US" sz="3200"/>
              <a:t>itself, so </a:t>
            </a:r>
            <a:r>
              <a:rPr lang="el-GR" sz="3200"/>
              <a:t>separate </a:t>
            </a:r>
            <a:r>
              <a:rPr lang="en-US" sz="3200"/>
              <a:t>tools to handle them not needed</a:t>
            </a:r>
          </a:p>
          <a:p>
            <a:pPr marL="292100" indent="-292100" eaLnBrk="1" hangingPunct="1"/>
            <a:r>
              <a:rPr lang="en-US" sz="3200"/>
              <a:t>R</a:t>
            </a:r>
            <a:r>
              <a:rPr lang="el-GR" sz="3200"/>
              <a:t>eus</a:t>
            </a:r>
            <a:r>
              <a:rPr lang="en-US" sz="3200"/>
              <a:t>e</a:t>
            </a:r>
            <a:r>
              <a:rPr lang="el-GR" sz="3200"/>
              <a:t> and</a:t>
            </a:r>
            <a:r>
              <a:rPr lang="en-US" sz="3200"/>
              <a:t> refinement of</a:t>
            </a:r>
            <a:r>
              <a:rPr lang="el-GR" sz="3200"/>
              <a:t> schemas</a:t>
            </a:r>
            <a:r>
              <a:rPr lang="en-US" sz="3200"/>
              <a:t> =&gt; can expand or delete existing schemas</a:t>
            </a:r>
          </a:p>
          <a:p>
            <a:pPr marL="292100" indent="-292100" eaLnBrk="1" hangingPunct="1"/>
            <a:r>
              <a:rPr lang="en-US" sz="3200"/>
              <a:t>Sophisticated set of </a:t>
            </a:r>
            <a:r>
              <a:rPr lang="en-US" sz="3200" b="1"/>
              <a:t>data types</a:t>
            </a:r>
            <a:r>
              <a:rPr lang="en-US" sz="3200"/>
              <a:t>, compared to DTDs, which only supports strings</a:t>
            </a:r>
          </a:p>
          <a:p>
            <a:pPr marL="292100" indent="-292100" eaLnBrk="1" hangingPunct="1"/>
            <a:r>
              <a:rPr lang="en-US" sz="3200">
                <a:hlinkClick r:id="rId4"/>
              </a:rPr>
              <a:t>XML Schema recommendation</a:t>
            </a:r>
            <a:r>
              <a:rPr lang="en-US" sz="3200"/>
              <a:t> published by W3C in 2001, version 1.1 in 2012</a:t>
            </a:r>
            <a:endParaRPr lang="el-GR" sz="32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Schema</a:t>
            </a:r>
            <a:endParaRPr lang="el-GR"/>
          </a:p>
        </p:txBody>
      </p:sp>
      <p:sp>
        <p:nvSpPr>
          <p:cNvPr id="1064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628775"/>
            <a:ext cx="8280400" cy="4824413"/>
          </a:xfrm>
        </p:spPr>
        <p:txBody>
          <a:bodyPr/>
          <a:lstStyle/>
          <a:p>
            <a:pPr marL="279400" indent="-279400" eaLnBrk="1" hangingPunct="1">
              <a:lnSpc>
                <a:spcPct val="110000"/>
              </a:lnSpc>
              <a:defRPr/>
            </a:pPr>
            <a:r>
              <a:rPr lang="en-US" sz="3200"/>
              <a:t>An XML schema is an element with an opening tag like</a:t>
            </a:r>
            <a:endParaRPr lang="en-US" sz="3200" b="1"/>
          </a:p>
          <a:p>
            <a:pPr marL="914400" lvl="1" indent="-519113" eaLnBrk="1" hangingPunct="1">
              <a:lnSpc>
                <a:spcPct val="110000"/>
              </a:lnSpc>
              <a:buFontTx/>
              <a:buNone/>
              <a:defRPr/>
            </a:pPr>
            <a:r>
              <a:rPr lang="en-US" sz="2800" b="1">
                <a:ea typeface="ＭＳ Ｐゴシック" charset="0"/>
              </a:rPr>
              <a:t>&lt;schema</a:t>
            </a:r>
            <a:br>
              <a:rPr lang="en-US" sz="2800" b="1">
                <a:ea typeface="ＭＳ Ｐゴシック" charset="0"/>
              </a:rPr>
            </a:br>
            <a:r>
              <a:rPr lang="en-US" sz="2800" b="1">
                <a:ea typeface="ＭＳ Ｐゴシック" charset="0"/>
              </a:rPr>
              <a:t>"http://www.w3.org/2000/10/</a:t>
            </a:r>
            <a:r>
              <a:rPr lang="en-US" sz="2800" b="1" err="1">
                <a:ea typeface="ＭＳ Ｐゴシック" charset="0"/>
              </a:rPr>
              <a:t>XMLSchema</a:t>
            </a:r>
            <a:r>
              <a:rPr lang="en-US" sz="2800" b="1">
                <a:ea typeface="ＭＳ Ｐゴシック" charset="0"/>
              </a:rPr>
              <a:t>"</a:t>
            </a:r>
          </a:p>
          <a:p>
            <a:pPr marL="914400" lvl="1" indent="-519113" eaLnBrk="1" hangingPunct="1">
              <a:lnSpc>
                <a:spcPct val="110000"/>
              </a:lnSpc>
              <a:buFontTx/>
              <a:buNone/>
              <a:defRPr/>
            </a:pPr>
            <a:r>
              <a:rPr lang="en-US" sz="2800" b="1">
                <a:ea typeface="ＭＳ Ｐゴシック" charset="0"/>
              </a:rPr>
              <a:t>	version="1.0"&gt;</a:t>
            </a:r>
          </a:p>
          <a:p>
            <a:pPr marL="223838" indent="-223838" eaLnBrk="1" hangingPunct="1">
              <a:lnSpc>
                <a:spcPct val="110000"/>
              </a:lnSpc>
              <a:defRPr/>
            </a:pPr>
            <a:r>
              <a:rPr lang="en-US" sz="3200"/>
              <a:t>Structure of schema elements</a:t>
            </a:r>
            <a:endParaRPr lang="el-GR" sz="3200"/>
          </a:p>
          <a:p>
            <a:pPr marL="914400" lvl="1" indent="-519113" eaLnBrk="1" hangingPunct="1">
              <a:lnSpc>
                <a:spcPct val="110000"/>
              </a:lnSpc>
              <a:defRPr/>
            </a:pPr>
            <a:r>
              <a:rPr lang="en-US" sz="2800">
                <a:ea typeface="ＭＳ Ｐゴシック" charset="0"/>
              </a:rPr>
              <a:t>E</a:t>
            </a:r>
            <a:r>
              <a:rPr lang="el-GR" sz="2800">
                <a:ea typeface="ＭＳ Ｐゴシック" charset="0"/>
              </a:rPr>
              <a:t>lement and attribute types</a:t>
            </a:r>
            <a:r>
              <a:rPr lang="en-US" sz="2800">
                <a:ea typeface="ＭＳ Ｐゴシック" charset="0"/>
              </a:rPr>
              <a:t> </a:t>
            </a:r>
            <a:r>
              <a:rPr lang="el-GR" sz="2800">
                <a:ea typeface="ＭＳ Ｐゴシック" charset="0"/>
              </a:rPr>
              <a:t>using data types 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Element Types</a:t>
            </a:r>
            <a:endParaRPr lang="el-GR"/>
          </a:p>
        </p:txBody>
      </p:sp>
      <p:sp>
        <p:nvSpPr>
          <p:cNvPr id="1085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725" y="1484313"/>
            <a:ext cx="7980363" cy="4897437"/>
          </a:xfrm>
        </p:spPr>
        <p:txBody>
          <a:bodyPr/>
          <a:lstStyle/>
          <a:p>
            <a:pPr marL="533400" indent="-533400" eaLnBrk="1" hangingPunct="1">
              <a:buFont typeface="Wingdings" charset="0"/>
              <a:buNone/>
            </a:pPr>
            <a:r>
              <a:rPr lang="en-US"/>
              <a:t>	&lt;element name="email"/&gt;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	&lt;element name="head“</a:t>
            </a:r>
            <a:br>
              <a:rPr lang="en-US"/>
            </a:br>
            <a:r>
              <a:rPr lang="en-US"/>
              <a:t>	</a:t>
            </a:r>
            <a:r>
              <a:rPr lang="en-US" err="1"/>
              <a:t>minOccurs</a:t>
            </a:r>
            <a:r>
              <a:rPr lang="en-US"/>
              <a:t>="1“</a:t>
            </a:r>
            <a:br>
              <a:rPr lang="en-US"/>
            </a:br>
            <a:r>
              <a:rPr lang="en-US"/>
              <a:t>	</a:t>
            </a:r>
            <a:r>
              <a:rPr lang="en-US" err="1"/>
              <a:t>maxOccurs</a:t>
            </a:r>
            <a:r>
              <a:rPr lang="en-US"/>
              <a:t>="1"/&gt;</a:t>
            </a:r>
            <a:endParaRPr lang="el-GR"/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	</a:t>
            </a:r>
            <a:r>
              <a:rPr lang="el-GR"/>
              <a:t>&lt;element name="to" minOccurs="1"/&gt; </a:t>
            </a:r>
            <a:endParaRPr lang="en-US"/>
          </a:p>
          <a:p>
            <a:pPr marL="533400" indent="-533400" eaLnBrk="1" hangingPunct="1">
              <a:buFont typeface="Wingdings" charset="0"/>
              <a:buNone/>
            </a:pPr>
            <a:endParaRPr lang="en-US" sz="900"/>
          </a:p>
          <a:p>
            <a:pPr marL="533400" indent="-533400" eaLnBrk="1" hangingPunct="1">
              <a:buFont typeface="Wingdings" charset="0"/>
              <a:buNone/>
            </a:pPr>
            <a:r>
              <a:rPr lang="en-GB"/>
              <a:t>Cardinality constraints:</a:t>
            </a:r>
            <a:endParaRPr lang="en-GB" b="1"/>
          </a:p>
          <a:p>
            <a:pPr marL="635000" lvl="1" indent="-239713" eaLnBrk="1" hangingPunct="1"/>
            <a:r>
              <a:rPr lang="en-GB" sz="2800" b="1" err="1">
                <a:ea typeface="ＭＳ Ｐゴシック" charset="0"/>
              </a:rPr>
              <a:t>minOccurs</a:t>
            </a:r>
            <a:r>
              <a:rPr lang="en-GB" sz="2800" b="1">
                <a:ea typeface="ＭＳ Ｐゴシック" charset="0"/>
              </a:rPr>
              <a:t>="x"</a:t>
            </a:r>
            <a:r>
              <a:rPr lang="en-GB" sz="2800">
                <a:ea typeface="ＭＳ Ｐゴシック" charset="0"/>
              </a:rPr>
              <a:t> (default value 1)</a:t>
            </a:r>
            <a:endParaRPr lang="en-GB" sz="2800" b="1">
              <a:ea typeface="ＭＳ Ｐゴシック" charset="0"/>
            </a:endParaRPr>
          </a:p>
          <a:p>
            <a:pPr marL="635000" lvl="1" indent="-239713" eaLnBrk="1" hangingPunct="1"/>
            <a:r>
              <a:rPr lang="en-GB" sz="2800" b="1" err="1">
                <a:ea typeface="ＭＳ Ｐゴシック" charset="0"/>
              </a:rPr>
              <a:t>maxOccurs</a:t>
            </a:r>
            <a:r>
              <a:rPr lang="en-GB" sz="2800" b="1">
                <a:ea typeface="ＭＳ Ｐゴシック" charset="0"/>
              </a:rPr>
              <a:t>="x"</a:t>
            </a:r>
            <a:r>
              <a:rPr lang="el-GR" sz="2800">
                <a:ea typeface="ＭＳ Ｐゴシック" charset="0"/>
              </a:rPr>
              <a:t> </a:t>
            </a:r>
            <a:r>
              <a:rPr lang="en-US" sz="2800">
                <a:ea typeface="ＭＳ Ｐゴシック" charset="0"/>
              </a:rPr>
              <a:t>(default value 1)</a:t>
            </a:r>
          </a:p>
          <a:p>
            <a:pPr marL="635000" lvl="1" indent="-239713" eaLnBrk="1" hangingPunct="1"/>
            <a:r>
              <a:rPr lang="en-US" sz="2800">
                <a:ea typeface="ＭＳ Ｐゴシック" charset="0"/>
              </a:rPr>
              <a:t>Generalizations of *,?,+ offered by DTDs</a:t>
            </a:r>
            <a:endParaRPr lang="el-GR" sz="2800"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Attribute Types</a:t>
            </a:r>
            <a:endParaRPr lang="el-GR"/>
          </a:p>
        </p:txBody>
      </p:sp>
      <p:sp>
        <p:nvSpPr>
          <p:cNvPr id="1105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557338"/>
            <a:ext cx="8569325" cy="4371975"/>
          </a:xfrm>
        </p:spPr>
        <p:txBody>
          <a:bodyPr/>
          <a:lstStyle/>
          <a:p>
            <a:pPr marL="533400" indent="-533400" eaLnBrk="1" hangingPunct="1">
              <a:buFont typeface="Wingdings" charset="0"/>
              <a:buNone/>
            </a:pPr>
            <a:r>
              <a:rPr lang="en-US" b="1" dirty="0"/>
              <a:t>&lt;attribute name="id" type="ID“ use="required"/&gt;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b="1" dirty="0"/>
              <a:t>&lt;attribute name="speaks" type="Language" </a:t>
            </a:r>
            <a:endParaRPr lang="el-GR" dirty="0"/>
          </a:p>
          <a:p>
            <a:pPr marL="533400" indent="-533400" eaLnBrk="1" hangingPunct="1">
              <a:buFont typeface="Wingdings" charset="0"/>
              <a:buNone/>
            </a:pPr>
            <a:r>
              <a:rPr lang="el-GR" dirty="0"/>
              <a:t>	</a:t>
            </a:r>
            <a:r>
              <a:rPr lang="el-GR" b="1" dirty="0"/>
              <a:t>use="</a:t>
            </a:r>
            <a:r>
              <a:rPr lang="el-GR" b="1" dirty="0" err="1"/>
              <a:t>default</a:t>
            </a:r>
            <a:r>
              <a:rPr lang="el-GR" b="1" dirty="0"/>
              <a:t>" </a:t>
            </a:r>
            <a:r>
              <a:rPr lang="el-GR" b="1" dirty="0" err="1"/>
              <a:t>value</a:t>
            </a:r>
            <a:r>
              <a:rPr lang="el-GR" b="1" dirty="0"/>
              <a:t>="</a:t>
            </a:r>
            <a:r>
              <a:rPr lang="el-GR" b="1" dirty="0" err="1"/>
              <a:t>en</a:t>
            </a:r>
            <a:r>
              <a:rPr lang="el-GR" b="1" dirty="0"/>
              <a:t>"/&gt; </a:t>
            </a:r>
            <a:endParaRPr lang="en-US" b="1" dirty="0"/>
          </a:p>
          <a:p>
            <a:pPr marL="533400" indent="-533400" eaLnBrk="1" hangingPunct="1">
              <a:buFont typeface="Wingdings" charset="0"/>
              <a:buNone/>
            </a:pPr>
            <a:endParaRPr lang="en-US" b="1" dirty="0"/>
          </a:p>
          <a:p>
            <a:pPr marL="238125" indent="-238125" eaLnBrk="1" hangingPunct="1"/>
            <a:r>
              <a:rPr lang="el-GR" dirty="0" err="1"/>
              <a:t>Existence</a:t>
            </a:r>
            <a:r>
              <a:rPr lang="el-GR" dirty="0"/>
              <a:t>:</a:t>
            </a:r>
            <a:r>
              <a:rPr lang="el-GR" b="1" dirty="0"/>
              <a:t> use="x",</a:t>
            </a:r>
            <a:r>
              <a:rPr lang="el-GR" dirty="0"/>
              <a:t> </a:t>
            </a:r>
            <a:r>
              <a:rPr lang="el-GR" dirty="0" err="1"/>
              <a:t>where</a:t>
            </a:r>
            <a:r>
              <a:rPr lang="el-GR" b="1" dirty="0"/>
              <a:t> x </a:t>
            </a:r>
            <a:r>
              <a:rPr lang="el-GR" dirty="0" err="1"/>
              <a:t>may</a:t>
            </a:r>
            <a:r>
              <a:rPr lang="el-GR" dirty="0"/>
              <a:t> </a:t>
            </a:r>
            <a:r>
              <a:rPr lang="el-GR" dirty="0" err="1"/>
              <a:t>be</a:t>
            </a:r>
            <a:r>
              <a:rPr lang="el-GR" b="1" dirty="0"/>
              <a:t> </a:t>
            </a:r>
            <a:r>
              <a:rPr lang="el-GR" b="1" dirty="0" err="1"/>
              <a:t>optional</a:t>
            </a:r>
            <a:r>
              <a:rPr lang="el-GR" b="1" dirty="0"/>
              <a:t> </a:t>
            </a:r>
            <a:r>
              <a:rPr lang="el-GR" dirty="0" err="1"/>
              <a:t>or</a:t>
            </a:r>
            <a:r>
              <a:rPr lang="el-GR" b="1" dirty="0"/>
              <a:t> </a:t>
            </a:r>
            <a:r>
              <a:rPr lang="el-GR" b="1" dirty="0" err="1"/>
              <a:t>required</a:t>
            </a:r>
            <a:r>
              <a:rPr lang="el-GR" dirty="0"/>
              <a:t> </a:t>
            </a:r>
            <a:endParaRPr lang="en-US" dirty="0"/>
          </a:p>
          <a:p>
            <a:pPr marL="238125" indent="-238125" eaLnBrk="1" hangingPunct="1"/>
            <a:r>
              <a:rPr lang="en-GB" dirty="0"/>
              <a:t>Default value: </a:t>
            </a:r>
            <a:r>
              <a:rPr lang="en-GB" b="1" dirty="0"/>
              <a:t>use="x" value="..."</a:t>
            </a:r>
            <a:r>
              <a:rPr lang="en-GB" dirty="0"/>
              <a:t>, where </a:t>
            </a:r>
            <a:r>
              <a:rPr lang="en-GB" b="1" dirty="0"/>
              <a:t>x</a:t>
            </a:r>
            <a:r>
              <a:rPr lang="en-GB" dirty="0"/>
              <a:t> may be </a:t>
            </a:r>
            <a:r>
              <a:rPr lang="en-GB" b="1" dirty="0"/>
              <a:t>default</a:t>
            </a:r>
            <a:r>
              <a:rPr lang="en-GB" dirty="0"/>
              <a:t> or </a:t>
            </a:r>
            <a:r>
              <a:rPr lang="en-GB" b="1" dirty="0"/>
              <a:t>fixed</a:t>
            </a:r>
            <a:endParaRPr lang="el-GR" b="1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Data Types</a:t>
            </a:r>
            <a:endParaRPr lang="el-GR"/>
          </a:p>
        </p:txBody>
      </p:sp>
      <p:sp>
        <p:nvSpPr>
          <p:cNvPr id="1126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2" y="1412875"/>
            <a:ext cx="7992119" cy="5445125"/>
          </a:xfrm>
        </p:spPr>
        <p:txBody>
          <a:bodyPr/>
          <a:lstStyle/>
          <a:p>
            <a:pPr marL="231775" indent="-231775" eaLnBrk="1" hangingPunct="1">
              <a:defRPr/>
            </a:pPr>
            <a:r>
              <a:rPr lang="en-US" sz="3200"/>
              <a:t>Many </a:t>
            </a:r>
            <a:r>
              <a:rPr lang="en-US" sz="3200" b="1">
                <a:solidFill>
                  <a:srgbClr val="00264D"/>
                </a:solidFill>
              </a:rPr>
              <a:t>built-in data types</a:t>
            </a:r>
            <a:r>
              <a:rPr lang="en-US" sz="3200"/>
              <a:t> </a:t>
            </a:r>
            <a:endParaRPr lang="en-GB" sz="3200"/>
          </a:p>
          <a:p>
            <a:pPr marL="454025" lvl="1" indent="-230188" eaLnBrk="1" hangingPunct="1">
              <a:defRPr/>
            </a:pPr>
            <a:r>
              <a:rPr lang="en-GB" sz="3200">
                <a:ea typeface="ＭＳ Ｐゴシック" charset="0"/>
              </a:rPr>
              <a:t>Numerical data types: </a:t>
            </a:r>
            <a:r>
              <a:rPr lang="en-GB" sz="3200" b="1">
                <a:ea typeface="ＭＳ Ｐゴシック" charset="0"/>
              </a:rPr>
              <a:t>integer</a:t>
            </a:r>
            <a:r>
              <a:rPr lang="en-GB" sz="3200">
                <a:ea typeface="ＭＳ Ｐゴシック" charset="0"/>
              </a:rPr>
              <a:t>, </a:t>
            </a:r>
            <a:r>
              <a:rPr lang="en-GB" sz="3200" b="1">
                <a:ea typeface="ＭＳ Ｐゴシック" charset="0"/>
              </a:rPr>
              <a:t>short,</a:t>
            </a:r>
            <a:r>
              <a:rPr lang="en-GB" sz="3200">
                <a:ea typeface="ＭＳ Ｐゴシック" charset="0"/>
              </a:rPr>
              <a:t> etc. </a:t>
            </a:r>
          </a:p>
          <a:p>
            <a:pPr marL="454025" lvl="1" indent="-230188" eaLnBrk="1" hangingPunct="1">
              <a:defRPr/>
            </a:pPr>
            <a:r>
              <a:rPr lang="en-GB" sz="3200">
                <a:ea typeface="ＭＳ Ｐゴシック" charset="0"/>
              </a:rPr>
              <a:t>String types: </a:t>
            </a:r>
            <a:r>
              <a:rPr lang="en-GB" sz="3200" b="1">
                <a:ea typeface="ＭＳ Ｐゴシック" charset="0"/>
              </a:rPr>
              <a:t>string</a:t>
            </a:r>
            <a:r>
              <a:rPr lang="en-GB" sz="3200">
                <a:ea typeface="ＭＳ Ｐゴシック" charset="0"/>
              </a:rPr>
              <a:t>, </a:t>
            </a:r>
            <a:r>
              <a:rPr lang="en-GB" sz="3200" b="1">
                <a:ea typeface="ＭＳ Ｐゴシック" charset="0"/>
              </a:rPr>
              <a:t>ID</a:t>
            </a:r>
            <a:r>
              <a:rPr lang="en-GB" sz="3200">
                <a:ea typeface="ＭＳ Ｐゴシック" charset="0"/>
              </a:rPr>
              <a:t>, </a:t>
            </a:r>
            <a:r>
              <a:rPr lang="en-GB" sz="3200" b="1">
                <a:ea typeface="ＭＳ Ｐゴシック" charset="0"/>
              </a:rPr>
              <a:t>IDREF</a:t>
            </a:r>
            <a:r>
              <a:rPr lang="en-GB" sz="3200">
                <a:ea typeface="ＭＳ Ｐゴシック" charset="0"/>
              </a:rPr>
              <a:t>, </a:t>
            </a:r>
            <a:r>
              <a:rPr lang="en-GB" sz="3200" b="1">
                <a:ea typeface="ＭＳ Ｐゴシック" charset="0"/>
              </a:rPr>
              <a:t>CDATA, </a:t>
            </a:r>
            <a:r>
              <a:rPr lang="en-GB" sz="3200">
                <a:ea typeface="ＭＳ Ｐゴシック" charset="0"/>
              </a:rPr>
              <a:t>etc.</a:t>
            </a:r>
          </a:p>
          <a:p>
            <a:pPr marL="454025" lvl="1" indent="-230188" eaLnBrk="1" hangingPunct="1">
              <a:defRPr/>
            </a:pPr>
            <a:r>
              <a:rPr lang="en-GB" sz="3200">
                <a:ea typeface="ＭＳ Ｐゴシック" charset="0"/>
              </a:rPr>
              <a:t>Date and time data types: </a:t>
            </a:r>
            <a:r>
              <a:rPr lang="en-GB" sz="3200" b="1">
                <a:ea typeface="ＭＳ Ｐゴシック" charset="0"/>
              </a:rPr>
              <a:t>time</a:t>
            </a:r>
            <a:r>
              <a:rPr lang="en-GB" sz="3200">
                <a:ea typeface="ＭＳ Ｐゴシック" charset="0"/>
              </a:rPr>
              <a:t>, </a:t>
            </a:r>
            <a:r>
              <a:rPr lang="en-GB" sz="3200" b="1">
                <a:ea typeface="ＭＳ Ｐゴシック" charset="0"/>
              </a:rPr>
              <a:t>month,</a:t>
            </a:r>
            <a:r>
              <a:rPr lang="en-GB" sz="3200">
                <a:ea typeface="ＭＳ Ｐゴシック" charset="0"/>
              </a:rPr>
              <a:t> etc.</a:t>
            </a:r>
          </a:p>
          <a:p>
            <a:pPr marL="231775" indent="-231775" eaLnBrk="1" hangingPunct="1">
              <a:defRPr/>
            </a:pPr>
            <a:r>
              <a:rPr lang="en-US" sz="3200"/>
              <a:t>A</a:t>
            </a:r>
            <a:r>
              <a:rPr lang="el-GR" sz="3200"/>
              <a:t>lso </a:t>
            </a:r>
            <a:r>
              <a:rPr lang="el-GR" sz="3200" b="1">
                <a:solidFill>
                  <a:srgbClr val="00264D"/>
                </a:solidFill>
              </a:rPr>
              <a:t>user-defined data types </a:t>
            </a:r>
            <a:endParaRPr lang="en-US" sz="3200" b="1">
              <a:solidFill>
                <a:srgbClr val="00264D"/>
              </a:solidFill>
            </a:endParaRPr>
          </a:p>
          <a:p>
            <a:pPr marL="454025" lvl="1" indent="-222250" eaLnBrk="1" hangingPunct="1">
              <a:defRPr/>
            </a:pPr>
            <a:r>
              <a:rPr lang="en-GB" sz="3200" b="1">
                <a:solidFill>
                  <a:srgbClr val="00264D"/>
                </a:solidFill>
                <a:ea typeface="ＭＳ Ｐゴシック" charset="0"/>
              </a:rPr>
              <a:t>simple data types</a:t>
            </a:r>
            <a:r>
              <a:rPr lang="en-GB" sz="3200">
                <a:ea typeface="ＭＳ Ｐゴシック" charset="0"/>
              </a:rPr>
              <a:t>, which can’t use elements or attributes</a:t>
            </a:r>
            <a:endParaRPr lang="en-GB" sz="3200" i="1">
              <a:ea typeface="ＭＳ Ｐゴシック" charset="0"/>
            </a:endParaRPr>
          </a:p>
          <a:p>
            <a:pPr marL="454025" lvl="1" indent="-222250" eaLnBrk="1" hangingPunct="1">
              <a:defRPr/>
            </a:pPr>
            <a:r>
              <a:rPr lang="en-GB" sz="3200" b="1">
                <a:solidFill>
                  <a:srgbClr val="00264D"/>
                </a:solidFill>
                <a:ea typeface="ＭＳ Ｐゴシック" charset="0"/>
              </a:rPr>
              <a:t>complex data types</a:t>
            </a:r>
            <a:r>
              <a:rPr lang="en-GB" sz="3200">
                <a:ea typeface="ＭＳ Ｐゴシック" charset="0"/>
              </a:rPr>
              <a:t>, which can use them</a:t>
            </a:r>
            <a:endParaRPr lang="el-GR" sz="3200"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Complex Data Types</a:t>
            </a:r>
            <a:endParaRPr lang="el-GR"/>
          </a:p>
        </p:txBody>
      </p:sp>
      <p:sp>
        <p:nvSpPr>
          <p:cNvPr id="1146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1025" y="1566863"/>
            <a:ext cx="7980363" cy="4598987"/>
          </a:xfrm>
        </p:spPr>
        <p:txBody>
          <a:bodyPr/>
          <a:lstStyle/>
          <a:p>
            <a:pPr marL="0" indent="0" eaLnBrk="1" hangingPunct="1">
              <a:buFont typeface="Wingdings" charset="0"/>
              <a:buNone/>
            </a:pPr>
            <a:r>
              <a:rPr lang="en-US" sz="3200" b="1">
                <a:solidFill>
                  <a:srgbClr val="00264D"/>
                </a:solidFill>
              </a:rPr>
              <a:t>Complex data types</a:t>
            </a:r>
            <a:r>
              <a:rPr lang="en-US" sz="3200">
                <a:solidFill>
                  <a:srgbClr val="00264D"/>
                </a:solidFill>
              </a:rPr>
              <a:t> </a:t>
            </a:r>
            <a:r>
              <a:rPr lang="en-US" sz="3200"/>
              <a:t>are defined from existing data types by defining some attributes (if any) and using:</a:t>
            </a:r>
            <a:endParaRPr lang="en-GB" sz="3200" b="1"/>
          </a:p>
          <a:p>
            <a:pPr marL="520700" lvl="1" indent="-292100" eaLnBrk="1" hangingPunct="1"/>
            <a:r>
              <a:rPr lang="en-GB" sz="3200" b="1">
                <a:ea typeface="ＭＳ Ｐゴシック" charset="0"/>
              </a:rPr>
              <a:t>sequence</a:t>
            </a:r>
            <a:r>
              <a:rPr lang="en-GB" sz="3200">
                <a:ea typeface="ＭＳ Ｐゴシック" charset="0"/>
              </a:rPr>
              <a:t>, a sequence of existing data type elements (order is important)</a:t>
            </a:r>
            <a:endParaRPr lang="en-GB" sz="3200" b="1">
              <a:ea typeface="ＭＳ Ｐゴシック" charset="0"/>
            </a:endParaRPr>
          </a:p>
          <a:p>
            <a:pPr marL="520700" lvl="1" indent="-292100" eaLnBrk="1" hangingPunct="1"/>
            <a:r>
              <a:rPr lang="en-GB" sz="3200" b="1">
                <a:ea typeface="ＭＳ Ｐゴシック" charset="0"/>
              </a:rPr>
              <a:t>all</a:t>
            </a:r>
            <a:r>
              <a:rPr lang="en-GB" sz="3200">
                <a:ea typeface="ＭＳ Ｐゴシック" charset="0"/>
              </a:rPr>
              <a:t>, a collection of elements that must appear (order is not important)</a:t>
            </a:r>
            <a:endParaRPr lang="el-GR" sz="3200" b="1">
              <a:ea typeface="ＭＳ Ｐゴシック" charset="0"/>
            </a:endParaRPr>
          </a:p>
          <a:p>
            <a:pPr marL="520700" lvl="1" indent="-292100" eaLnBrk="1" hangingPunct="1"/>
            <a:r>
              <a:rPr lang="el-GR" sz="3200" b="1">
                <a:ea typeface="ＭＳ Ｐゴシック" charset="0"/>
              </a:rPr>
              <a:t>choice</a:t>
            </a:r>
            <a:r>
              <a:rPr lang="el-GR" sz="3200">
                <a:ea typeface="ＭＳ Ｐゴシック" charset="0"/>
              </a:rPr>
              <a:t>, a collection of elements, of which one will be chosen </a:t>
            </a:r>
          </a:p>
        </p:txBody>
      </p:sp>
      <p:sp>
        <p:nvSpPr>
          <p:cNvPr id="114691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XML Schema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 Data Type Example</a:t>
            </a:r>
            <a:endParaRPr lang="el-GR"/>
          </a:p>
        </p:txBody>
      </p:sp>
      <p:sp>
        <p:nvSpPr>
          <p:cNvPr id="1167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725" y="1268413"/>
            <a:ext cx="8208963" cy="5113337"/>
          </a:xfrm>
        </p:spPr>
        <p:txBody>
          <a:bodyPr/>
          <a:lstStyle/>
          <a:p>
            <a:pPr marL="533400" indent="-533400" defTabSz="495300" eaLnBrk="1" hangingPunct="1">
              <a:buFont typeface="Wingdings" charset="0"/>
              <a:buNone/>
              <a:tabLst>
                <a:tab pos="1079500" algn="l"/>
                <a:tab pos="1612900" algn="l"/>
              </a:tabLst>
            </a:pPr>
            <a:r>
              <a:rPr lang="en-US" sz="2600"/>
              <a:t>&lt;</a:t>
            </a:r>
            <a:r>
              <a:rPr lang="en-US" sz="2600" err="1"/>
              <a:t>complexType</a:t>
            </a:r>
            <a:r>
              <a:rPr lang="en-US" sz="2600"/>
              <a:t> name="</a:t>
            </a:r>
            <a:r>
              <a:rPr lang="en-US" sz="2600" err="1"/>
              <a:t>lecturerType</a:t>
            </a:r>
            <a:r>
              <a:rPr lang="en-US" sz="2600"/>
              <a:t>"&gt;</a:t>
            </a:r>
          </a:p>
          <a:p>
            <a:pPr marL="533400" indent="-533400" defTabSz="495300" eaLnBrk="1" hangingPunct="1">
              <a:buFont typeface="Wingdings" charset="0"/>
              <a:buNone/>
              <a:tabLst>
                <a:tab pos="1079500" algn="l"/>
                <a:tab pos="1612900" algn="l"/>
              </a:tabLst>
            </a:pPr>
            <a:r>
              <a:rPr lang="en-US" sz="2600"/>
              <a:t>	&lt;sequence&gt;</a:t>
            </a:r>
          </a:p>
          <a:p>
            <a:pPr marL="533400" indent="-533400" defTabSz="495300" eaLnBrk="1" hangingPunct="1">
              <a:buFont typeface="Wingdings" charset="0"/>
              <a:buNone/>
              <a:tabLst>
                <a:tab pos="1079500" algn="l"/>
                <a:tab pos="1612900" algn="l"/>
              </a:tabLst>
            </a:pPr>
            <a:r>
              <a:rPr lang="en-US" sz="2600"/>
              <a:t>		&lt;element name="</a:t>
            </a:r>
            <a:r>
              <a:rPr lang="en-US" sz="2600" err="1"/>
              <a:t>firstname</a:t>
            </a:r>
            <a:r>
              <a:rPr lang="en-US" sz="2600"/>
              <a:t>" type="string"</a:t>
            </a:r>
          </a:p>
          <a:p>
            <a:pPr marL="533400" indent="-533400" defTabSz="495300" eaLnBrk="1" hangingPunct="1">
              <a:buFont typeface="Wingdings" charset="0"/>
              <a:buNone/>
              <a:tabLst>
                <a:tab pos="1079500" algn="l"/>
                <a:tab pos="1612900" algn="l"/>
              </a:tabLst>
            </a:pPr>
            <a:r>
              <a:rPr lang="en-US" sz="2600"/>
              <a:t>			</a:t>
            </a:r>
            <a:r>
              <a:rPr lang="en-US" sz="2600" err="1"/>
              <a:t>minOccurs</a:t>
            </a:r>
            <a:r>
              <a:rPr lang="en-US" sz="2600"/>
              <a:t>=”0" </a:t>
            </a:r>
            <a:r>
              <a:rPr lang="en-US" sz="2600" err="1"/>
              <a:t>maxOccurs</a:t>
            </a:r>
            <a:r>
              <a:rPr lang="en-US" sz="2600"/>
              <a:t>="unbounded"/&gt;</a:t>
            </a:r>
          </a:p>
          <a:p>
            <a:pPr marL="533400" indent="-533400" defTabSz="495300" eaLnBrk="1" hangingPunct="1">
              <a:buFont typeface="Wingdings" charset="0"/>
              <a:buNone/>
              <a:tabLst>
                <a:tab pos="1079500" algn="l"/>
                <a:tab pos="1612900" algn="l"/>
              </a:tabLst>
            </a:pPr>
            <a:r>
              <a:rPr lang="en-US" sz="2600"/>
              <a:t>		&lt;element name="</a:t>
            </a:r>
            <a:r>
              <a:rPr lang="en-US" sz="2600" err="1"/>
              <a:t>lastname</a:t>
            </a:r>
            <a:r>
              <a:rPr lang="en-US" sz="2600"/>
              <a:t>" type="string"/&gt;</a:t>
            </a:r>
          </a:p>
          <a:p>
            <a:pPr marL="533400" indent="-533400" defTabSz="495300" eaLnBrk="1" hangingPunct="1">
              <a:buFont typeface="Wingdings" charset="0"/>
              <a:buNone/>
              <a:tabLst>
                <a:tab pos="1079500" algn="l"/>
                <a:tab pos="1612900" algn="l"/>
              </a:tabLst>
            </a:pPr>
            <a:r>
              <a:rPr lang="en-US" sz="2600"/>
              <a:t>	&lt;/sequence&gt;</a:t>
            </a:r>
          </a:p>
          <a:p>
            <a:pPr marL="533400" indent="-533400" defTabSz="495300" eaLnBrk="1" hangingPunct="1">
              <a:buFont typeface="Wingdings" charset="0"/>
              <a:buNone/>
              <a:tabLst>
                <a:tab pos="1079500" algn="l"/>
                <a:tab pos="1612900" algn="l"/>
              </a:tabLst>
            </a:pPr>
            <a:r>
              <a:rPr lang="en-US" sz="2600"/>
              <a:t>	&lt;attribute name="title" type="string" 	use="optional"/&gt;</a:t>
            </a:r>
          </a:p>
          <a:p>
            <a:pPr marL="533400" indent="-533400" defTabSz="495300" eaLnBrk="1" hangingPunct="1">
              <a:buFont typeface="Wingdings" charset="0"/>
              <a:buNone/>
              <a:tabLst>
                <a:tab pos="1079500" algn="l"/>
                <a:tab pos="1612900" algn="l"/>
              </a:tabLst>
            </a:pPr>
            <a:r>
              <a:rPr lang="en-US" sz="2600"/>
              <a:t>&lt;/</a:t>
            </a:r>
            <a:r>
              <a:rPr lang="en-US" sz="2600" err="1"/>
              <a:t>complexType</a:t>
            </a:r>
            <a:r>
              <a:rPr lang="en-US" sz="2600"/>
              <a:t>&gt;</a:t>
            </a:r>
            <a:endParaRPr lang="el-GR" sz="2600"/>
          </a:p>
        </p:txBody>
      </p:sp>
      <p:sp>
        <p:nvSpPr>
          <p:cNvPr id="116739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XML Schema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Data Type Extension</a:t>
            </a:r>
            <a:endParaRPr lang="el-GR"/>
          </a:p>
        </p:txBody>
      </p:sp>
      <p:sp>
        <p:nvSpPr>
          <p:cNvPr id="1187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3" y="1412875"/>
            <a:ext cx="7980362" cy="5111750"/>
          </a:xfrm>
        </p:spPr>
        <p:txBody>
          <a:bodyPr/>
          <a:lstStyle/>
          <a:p>
            <a:pPr marL="0" indent="0" defTabSz="279400" eaLnBrk="1" hangingPunct="1">
              <a:lnSpc>
                <a:spcPct val="90000"/>
              </a:lnSpc>
              <a:spcAft>
                <a:spcPct val="30000"/>
              </a:spcAft>
              <a:buFont typeface="Wingdings" charset="0"/>
              <a:buNone/>
              <a:tabLst>
                <a:tab pos="863600" algn="l"/>
              </a:tabLst>
            </a:pPr>
            <a:r>
              <a:rPr lang="en-US" sz="3200"/>
              <a:t>E</a:t>
            </a:r>
            <a:r>
              <a:rPr lang="el-GR" sz="3200"/>
              <a:t>xisting data types can be extended by new elements or attributes</a:t>
            </a:r>
            <a:r>
              <a:rPr lang="en-US" sz="3200"/>
              <a:t>. Example:</a:t>
            </a:r>
          </a:p>
          <a:p>
            <a:pPr marL="0" indent="0" defTabSz="279400" eaLnBrk="1" hangingPunct="1">
              <a:lnSpc>
                <a:spcPct val="90000"/>
              </a:lnSpc>
              <a:buFont typeface="Wingdings" charset="0"/>
              <a:buNone/>
              <a:tabLst>
                <a:tab pos="863600" algn="l"/>
              </a:tabLst>
            </a:pPr>
            <a:r>
              <a:rPr lang="el-GR" sz="2400"/>
              <a:t> </a:t>
            </a:r>
            <a:r>
              <a:rPr lang="en-US" sz="2400"/>
              <a:t>&lt;</a:t>
            </a:r>
            <a:r>
              <a:rPr lang="en-US" sz="2400" err="1"/>
              <a:t>complexType</a:t>
            </a:r>
            <a:r>
              <a:rPr lang="en-US" sz="2400"/>
              <a:t> name="</a:t>
            </a:r>
            <a:r>
              <a:rPr lang="en-US" sz="2400" err="1"/>
              <a:t>extendedLecturerType</a:t>
            </a:r>
            <a:r>
              <a:rPr lang="en-US" sz="2400"/>
              <a:t>"&gt;</a:t>
            </a:r>
          </a:p>
          <a:p>
            <a:pPr marL="0" indent="0" defTabSz="279400" eaLnBrk="1" hangingPunct="1">
              <a:lnSpc>
                <a:spcPct val="90000"/>
              </a:lnSpc>
              <a:buFont typeface="Wingdings" charset="0"/>
              <a:buNone/>
              <a:tabLst>
                <a:tab pos="863600" algn="l"/>
              </a:tabLst>
            </a:pPr>
            <a:r>
              <a:rPr lang="en-US" sz="2400"/>
              <a:t>	&lt;extension base="</a:t>
            </a:r>
            <a:r>
              <a:rPr lang="en-US" sz="2400" err="1"/>
              <a:t>lecturerType</a:t>
            </a:r>
            <a:r>
              <a:rPr lang="en-US" sz="2400"/>
              <a:t>"&gt;</a:t>
            </a:r>
          </a:p>
          <a:p>
            <a:pPr marL="0" indent="0" defTabSz="279400" eaLnBrk="1" hangingPunct="1">
              <a:lnSpc>
                <a:spcPct val="90000"/>
              </a:lnSpc>
              <a:buFont typeface="Wingdings" charset="0"/>
              <a:buNone/>
              <a:tabLst>
                <a:tab pos="863600" algn="l"/>
              </a:tabLst>
            </a:pPr>
            <a:r>
              <a:rPr lang="en-US" sz="2400"/>
              <a:t>		  &lt;sequence&gt;</a:t>
            </a:r>
          </a:p>
          <a:p>
            <a:pPr marL="0" indent="0" defTabSz="279400" eaLnBrk="1" hangingPunct="1">
              <a:lnSpc>
                <a:spcPct val="90000"/>
              </a:lnSpc>
              <a:buFont typeface="Wingdings" charset="0"/>
              <a:buNone/>
              <a:tabLst>
                <a:tab pos="863600" algn="l"/>
              </a:tabLst>
            </a:pPr>
            <a:r>
              <a:rPr lang="en-US" sz="2400"/>
              <a:t>			  &lt;element name="email" type="string"</a:t>
            </a:r>
          </a:p>
          <a:p>
            <a:pPr marL="0" indent="0" defTabSz="279400" eaLnBrk="1" hangingPunct="1">
              <a:lnSpc>
                <a:spcPct val="90000"/>
              </a:lnSpc>
              <a:buFont typeface="Wingdings" charset="0"/>
              <a:buNone/>
              <a:tabLst>
                <a:tab pos="863600" algn="l"/>
              </a:tabLst>
            </a:pPr>
            <a:r>
              <a:rPr lang="en-US" sz="2400"/>
              <a:t>				  </a:t>
            </a:r>
            <a:r>
              <a:rPr lang="en-US" sz="2400" err="1"/>
              <a:t>minOccurs</a:t>
            </a:r>
            <a:r>
              <a:rPr lang="en-US" sz="2400"/>
              <a:t>="0" </a:t>
            </a:r>
            <a:r>
              <a:rPr lang="en-US" sz="2400" err="1"/>
              <a:t>maxOccurs</a:t>
            </a:r>
            <a:r>
              <a:rPr lang="en-US" sz="2400"/>
              <a:t>="1"/&gt;</a:t>
            </a:r>
          </a:p>
          <a:p>
            <a:pPr marL="0" indent="0" defTabSz="279400" eaLnBrk="1" hangingPunct="1">
              <a:lnSpc>
                <a:spcPct val="90000"/>
              </a:lnSpc>
              <a:buFont typeface="Wingdings" charset="0"/>
              <a:buNone/>
              <a:tabLst>
                <a:tab pos="863600" algn="l"/>
              </a:tabLst>
            </a:pPr>
            <a:r>
              <a:rPr lang="en-US" sz="2400"/>
              <a:t>		  &lt;/sequence&gt;</a:t>
            </a:r>
          </a:p>
          <a:p>
            <a:pPr marL="0" indent="0" defTabSz="279400" eaLnBrk="1" hangingPunct="1">
              <a:lnSpc>
                <a:spcPct val="90000"/>
              </a:lnSpc>
              <a:buFont typeface="Wingdings" charset="0"/>
              <a:buNone/>
              <a:tabLst>
                <a:tab pos="863600" algn="l"/>
              </a:tabLst>
            </a:pPr>
            <a:r>
              <a:rPr lang="en-US" sz="2400"/>
              <a:t>		  &lt;attribute name="rank" type="string"</a:t>
            </a:r>
            <a:br>
              <a:rPr lang="en-US" sz="2400"/>
            </a:br>
            <a:r>
              <a:rPr lang="en-US" sz="2400"/>
              <a:t>                    use="required"/&gt;</a:t>
            </a:r>
          </a:p>
          <a:p>
            <a:pPr marL="0" indent="0" defTabSz="279400" eaLnBrk="1" hangingPunct="1">
              <a:lnSpc>
                <a:spcPct val="90000"/>
              </a:lnSpc>
              <a:buFont typeface="Wingdings" charset="0"/>
              <a:buNone/>
              <a:tabLst>
                <a:tab pos="863600" algn="l"/>
              </a:tabLst>
            </a:pPr>
            <a:r>
              <a:rPr lang="en-US" sz="2400"/>
              <a:t>	&lt;/extension&gt;</a:t>
            </a:r>
            <a:endParaRPr lang="el-GR" sz="2400"/>
          </a:p>
          <a:p>
            <a:pPr marL="0" indent="0" defTabSz="279400" eaLnBrk="1" hangingPunct="1">
              <a:lnSpc>
                <a:spcPct val="90000"/>
              </a:lnSpc>
              <a:buFont typeface="Wingdings" charset="0"/>
              <a:buNone/>
              <a:tabLst>
                <a:tab pos="863600" algn="l"/>
              </a:tabLst>
            </a:pPr>
            <a:r>
              <a:rPr lang="el-GR" sz="2400"/>
              <a:t>&lt;/complexType&gt; </a:t>
            </a:r>
          </a:p>
        </p:txBody>
      </p:sp>
      <p:sp>
        <p:nvSpPr>
          <p:cNvPr id="118787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XML Schema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Resulting Data Type</a:t>
            </a:r>
            <a:endParaRPr lang="el-GR"/>
          </a:p>
        </p:txBody>
      </p:sp>
      <p:sp>
        <p:nvSpPr>
          <p:cNvPr id="1208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628775"/>
            <a:ext cx="8353425" cy="4679950"/>
          </a:xfrm>
        </p:spPr>
        <p:txBody>
          <a:bodyPr/>
          <a:lstStyle/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&lt;</a:t>
            </a:r>
            <a:r>
              <a:rPr lang="en-US" sz="2400" err="1"/>
              <a:t>complexType</a:t>
            </a:r>
            <a:r>
              <a:rPr lang="en-US" sz="2400"/>
              <a:t> name="</a:t>
            </a:r>
            <a:r>
              <a:rPr lang="en-US" sz="2400" err="1"/>
              <a:t>extendedLecturerType</a:t>
            </a:r>
            <a:r>
              <a:rPr lang="en-US" sz="2400"/>
              <a:t>"&gt;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	&lt;sequence&gt;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		&lt;element name="</a:t>
            </a:r>
            <a:r>
              <a:rPr lang="en-US" sz="2400" err="1"/>
              <a:t>firstname</a:t>
            </a:r>
            <a:r>
              <a:rPr lang="en-US" sz="2400"/>
              <a:t>" type="string"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			</a:t>
            </a:r>
            <a:r>
              <a:rPr lang="en-US" sz="2400" err="1"/>
              <a:t>minOccurs</a:t>
            </a:r>
            <a:r>
              <a:rPr lang="en-US" sz="2400"/>
              <a:t>="0" </a:t>
            </a:r>
            <a:r>
              <a:rPr lang="en-US" sz="2400" err="1"/>
              <a:t>maxOccurs</a:t>
            </a:r>
            <a:r>
              <a:rPr lang="en-US" sz="2400"/>
              <a:t>="unbounded"/&gt;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		&lt;element name="</a:t>
            </a:r>
            <a:r>
              <a:rPr lang="en-US" sz="2400" err="1"/>
              <a:t>lastname</a:t>
            </a:r>
            <a:r>
              <a:rPr lang="en-US" sz="2400"/>
              <a:t>" type="string"/&gt;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		&lt;element name="email" type="string"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			</a:t>
            </a:r>
            <a:r>
              <a:rPr lang="en-US" sz="2400" err="1"/>
              <a:t>minOccurs</a:t>
            </a:r>
            <a:r>
              <a:rPr lang="en-US" sz="2400"/>
              <a:t>="0" </a:t>
            </a:r>
            <a:r>
              <a:rPr lang="en-US" sz="2400" err="1"/>
              <a:t>maxOccurs</a:t>
            </a:r>
            <a:r>
              <a:rPr lang="en-US" sz="2400"/>
              <a:t>="1"/&gt;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	&lt;/sequence&gt;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	&lt;attribute name="title" type="string" use="optional"/&gt;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 sz="2400"/>
              <a:t>	&lt;attribute name="rank" type="string" use="required"/&gt;</a:t>
            </a:r>
            <a:endParaRPr lang="el-GR" sz="2400"/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l-GR" sz="2400"/>
              <a:t>&lt;/complexType&gt; </a:t>
            </a:r>
          </a:p>
        </p:txBody>
      </p:sp>
      <p:sp>
        <p:nvSpPr>
          <p:cNvPr id="120835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XML Schema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An HTML Example</a:t>
            </a:r>
            <a:endParaRPr lang="el-GR" dirty="0"/>
          </a:p>
        </p:txBody>
      </p:sp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31640" y="1772816"/>
            <a:ext cx="6553200" cy="3600400"/>
          </a:xfrm>
        </p:spPr>
        <p:txBody>
          <a:bodyPr/>
          <a:lstStyle/>
          <a:p>
            <a:pPr eaLnBrk="1" hangingPunct="1">
              <a:buFont typeface="Wingdings" charset="0"/>
              <a:buNone/>
            </a:pPr>
            <a:r>
              <a:rPr lang="en-US" dirty="0"/>
              <a:t>&lt;h2&gt;Nonmonotonic Reasoning: Context-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Dependent Reasoning&lt;/h2&gt;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&lt;i&gt;by &lt;b&gt;V. Marek&lt;/b&gt; and 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	&lt;b&gt;M. Truszczynski&lt;/b&gt;&lt;/i&gt;&lt;br&gt;</a:t>
            </a:r>
          </a:p>
          <a:p>
            <a:pPr eaLnBrk="1" hangingPunct="1">
              <a:buFont typeface="Wingdings" charset="0"/>
              <a:buNone/>
            </a:pPr>
            <a:r>
              <a:rPr lang="en-US" dirty="0"/>
              <a:t>Springer 1993&lt;br&gt;</a:t>
            </a:r>
            <a:endParaRPr lang="el-GR" dirty="0"/>
          </a:p>
          <a:p>
            <a:pPr eaLnBrk="1" hangingPunct="1">
              <a:buFont typeface="Wingdings" charset="0"/>
              <a:buNone/>
            </a:pPr>
            <a:r>
              <a:rPr lang="el-GR" dirty="0"/>
              <a:t>ISBN 0387976892 </a:t>
            </a:r>
            <a:endParaRPr lang="en-US" dirty="0"/>
          </a:p>
          <a:p>
            <a:pPr eaLnBrk="1" hangingPunct="1">
              <a:buFont typeface="Wingdings" charset="0"/>
              <a:buNone/>
            </a:pPr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l-GR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Data Type Extension</a:t>
            </a:r>
            <a:endParaRPr lang="el-GR"/>
          </a:p>
        </p:txBody>
      </p:sp>
      <p:sp>
        <p:nvSpPr>
          <p:cNvPr id="1228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1025" y="1566863"/>
            <a:ext cx="7980363" cy="3724275"/>
          </a:xfrm>
        </p:spPr>
        <p:txBody>
          <a:bodyPr/>
          <a:lstStyle/>
          <a:p>
            <a:pPr marL="0" indent="0" eaLnBrk="1" hangingPunct="1">
              <a:buFont typeface="Wingdings" charset="0"/>
              <a:buNone/>
            </a:pPr>
            <a:r>
              <a:rPr lang="en-US" sz="3200"/>
              <a:t>A </a:t>
            </a:r>
            <a:r>
              <a:rPr lang="en-US" sz="3200" b="1">
                <a:solidFill>
                  <a:srgbClr val="00264D"/>
                </a:solidFill>
              </a:rPr>
              <a:t>hierarchical relationship</a:t>
            </a:r>
            <a:r>
              <a:rPr lang="en-US" sz="3200">
                <a:solidFill>
                  <a:srgbClr val="00264D"/>
                </a:solidFill>
              </a:rPr>
              <a:t> </a:t>
            </a:r>
            <a:r>
              <a:rPr lang="en-US" sz="3200"/>
              <a:t>exists between the original and the extended type</a:t>
            </a:r>
            <a:endParaRPr lang="en-GB" sz="3200"/>
          </a:p>
          <a:p>
            <a:pPr marL="571500" lvl="1" indent="-342900" eaLnBrk="1" hangingPunct="1"/>
            <a:r>
              <a:rPr lang="en-GB" sz="3200">
                <a:ea typeface="ＭＳ Ｐゴシック" charset="0"/>
              </a:rPr>
              <a:t>Instances of the extended type are also instances of the original type</a:t>
            </a:r>
            <a:endParaRPr lang="el-GR" sz="3200">
              <a:ea typeface="ＭＳ Ｐゴシック" charset="0"/>
            </a:endParaRPr>
          </a:p>
          <a:p>
            <a:pPr marL="571500" lvl="1" indent="-342900" eaLnBrk="1" hangingPunct="1"/>
            <a:r>
              <a:rPr lang="en-US" sz="3200">
                <a:ea typeface="ＭＳ Ｐゴシック" charset="0"/>
              </a:rPr>
              <a:t>M</a:t>
            </a:r>
            <a:r>
              <a:rPr lang="el-GR" sz="3200" err="1">
                <a:ea typeface="ＭＳ Ｐゴシック" charset="0"/>
              </a:rPr>
              <a:t>ay</a:t>
            </a:r>
            <a:r>
              <a:rPr lang="el-GR" sz="3200">
                <a:ea typeface="ＭＳ Ｐゴシック" charset="0"/>
              </a:rPr>
              <a:t> contain additional information, but neither less information, nor </a:t>
            </a:r>
            <a:r>
              <a:rPr lang="el-GR" sz="3200" err="1">
                <a:ea typeface="ＭＳ Ｐゴシック" charset="0"/>
              </a:rPr>
              <a:t>information</a:t>
            </a:r>
            <a:r>
              <a:rPr lang="el-GR" sz="3200">
                <a:ea typeface="ＭＳ Ｐゴシック" charset="0"/>
              </a:rPr>
              <a:t> of wrong type </a:t>
            </a:r>
          </a:p>
        </p:txBody>
      </p:sp>
      <p:sp>
        <p:nvSpPr>
          <p:cNvPr id="122883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XML Schema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Data Type Restriction</a:t>
            </a:r>
            <a:endParaRPr lang="el-GR"/>
          </a:p>
        </p:txBody>
      </p:sp>
      <p:sp>
        <p:nvSpPr>
          <p:cNvPr id="1249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557338"/>
            <a:ext cx="8064500" cy="4895850"/>
          </a:xfrm>
        </p:spPr>
        <p:txBody>
          <a:bodyPr/>
          <a:lstStyle/>
          <a:p>
            <a:pPr marL="292100" indent="-292100" eaLnBrk="1" hangingPunct="1">
              <a:lnSpc>
                <a:spcPct val="90000"/>
              </a:lnSpc>
            </a:pPr>
            <a:r>
              <a:rPr lang="en-US" sz="3200"/>
              <a:t>An existing data type may be restricted by adding constraints on certain values</a:t>
            </a:r>
          </a:p>
          <a:p>
            <a:pPr marL="292100" indent="-292100" eaLnBrk="1" hangingPunct="1">
              <a:lnSpc>
                <a:spcPct val="90000"/>
              </a:lnSpc>
            </a:pPr>
            <a:r>
              <a:rPr lang="en-US" sz="3200"/>
              <a:t>Restriction is not the opposite from extension </a:t>
            </a:r>
            <a:endParaRPr lang="el-GR" sz="3200"/>
          </a:p>
          <a:p>
            <a:pPr marL="685800" lvl="1" indent="-228600" eaLnBrk="1" hangingPunct="1">
              <a:lnSpc>
                <a:spcPct val="90000"/>
              </a:lnSpc>
            </a:pPr>
            <a:r>
              <a:rPr lang="el-GR" sz="2800">
                <a:ea typeface="ＭＳ Ｐゴシック" charset="0"/>
              </a:rPr>
              <a:t>Restriction not achieved by deleting elements or attributes </a:t>
            </a:r>
            <a:endParaRPr lang="en-US" sz="2800">
              <a:ea typeface="ＭＳ Ｐゴシック" charset="0"/>
            </a:endParaRPr>
          </a:p>
          <a:p>
            <a:pPr marL="292100" indent="-292100" eaLnBrk="1" hangingPunct="1">
              <a:lnSpc>
                <a:spcPct val="90000"/>
              </a:lnSpc>
            </a:pPr>
            <a:r>
              <a:rPr lang="en-US" sz="3200"/>
              <a:t>Following </a:t>
            </a:r>
            <a:r>
              <a:rPr lang="en-US" sz="3200" b="1">
                <a:solidFill>
                  <a:srgbClr val="00264D"/>
                </a:solidFill>
              </a:rPr>
              <a:t>hierarchical relationship</a:t>
            </a:r>
            <a:r>
              <a:rPr lang="en-US" sz="3200"/>
              <a:t> still holds: </a:t>
            </a:r>
            <a:endParaRPr lang="en-GB" sz="3200"/>
          </a:p>
          <a:p>
            <a:pPr marL="685800" lvl="1" indent="-228600" eaLnBrk="1" hangingPunct="1">
              <a:lnSpc>
                <a:spcPct val="90000"/>
              </a:lnSpc>
            </a:pPr>
            <a:r>
              <a:rPr lang="en-GB" sz="2800">
                <a:ea typeface="ＭＳ Ｐゴシック" charset="0"/>
              </a:rPr>
              <a:t>Instances of restricted type are also instances of original type </a:t>
            </a:r>
            <a:endParaRPr lang="el-GR" sz="2800">
              <a:ea typeface="ＭＳ Ｐゴシック" charset="0"/>
            </a:endParaRPr>
          </a:p>
          <a:p>
            <a:pPr marL="685800" lvl="1" indent="-228600" eaLnBrk="1" hangingPunct="1">
              <a:lnSpc>
                <a:spcPct val="90000"/>
              </a:lnSpc>
            </a:pPr>
            <a:r>
              <a:rPr lang="el-GR" sz="2800">
                <a:ea typeface="ＭＳ Ｐゴシック" charset="0"/>
              </a:rPr>
              <a:t>They satisfy at least constraints of original type</a:t>
            </a:r>
          </a:p>
        </p:txBody>
      </p:sp>
      <p:sp>
        <p:nvSpPr>
          <p:cNvPr id="124931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XML Schema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 of Data Type Restriction</a:t>
            </a:r>
            <a:endParaRPr lang="el-GR"/>
          </a:p>
        </p:txBody>
      </p:sp>
      <p:sp>
        <p:nvSpPr>
          <p:cNvPr id="1269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750" y="1341438"/>
            <a:ext cx="8208963" cy="5327650"/>
          </a:xfrm>
        </p:spPr>
        <p:txBody>
          <a:bodyPr/>
          <a:lstStyle/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600"/>
              <a:t>&lt;</a:t>
            </a:r>
            <a:r>
              <a:rPr lang="en-US" sz="2600" err="1"/>
              <a:t>complexType</a:t>
            </a:r>
            <a:r>
              <a:rPr lang="en-US" sz="2600"/>
              <a:t> name="</a:t>
            </a:r>
            <a:r>
              <a:rPr lang="en-US" sz="2600" err="1"/>
              <a:t>restrictedLecturerType</a:t>
            </a:r>
            <a:r>
              <a:rPr lang="en-US" sz="2600"/>
              <a:t>"&gt;</a:t>
            </a:r>
          </a:p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600"/>
              <a:t>	&lt;restriction base="</a:t>
            </a:r>
            <a:r>
              <a:rPr lang="en-US" sz="2600" err="1"/>
              <a:t>lecturerType</a:t>
            </a:r>
            <a:r>
              <a:rPr lang="en-US" sz="2600"/>
              <a:t>"&gt;</a:t>
            </a:r>
          </a:p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600"/>
              <a:t>		&lt;sequence&gt;</a:t>
            </a:r>
          </a:p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600"/>
              <a:t>				&lt;element name="</a:t>
            </a:r>
            <a:r>
              <a:rPr lang="en-US" sz="2600" err="1"/>
              <a:t>firstname</a:t>
            </a:r>
            <a:r>
              <a:rPr lang="en-US" sz="2600"/>
              <a:t>" type="string"</a:t>
            </a:r>
          </a:p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600"/>
              <a:t>					</a:t>
            </a:r>
            <a:r>
              <a:rPr lang="en-US" sz="2600" err="1"/>
              <a:t>minOccurs</a:t>
            </a:r>
            <a:r>
              <a:rPr lang="en-US" sz="2600"/>
              <a:t>="</a:t>
            </a:r>
            <a:r>
              <a:rPr lang="en-US" sz="2600">
                <a:solidFill>
                  <a:schemeClr val="accent1"/>
                </a:solidFill>
              </a:rPr>
              <a:t>1</a:t>
            </a:r>
            <a:r>
              <a:rPr lang="en-US" sz="2600"/>
              <a:t>" </a:t>
            </a:r>
            <a:r>
              <a:rPr lang="en-US" sz="2600" err="1"/>
              <a:t>maxOccurs</a:t>
            </a:r>
            <a:r>
              <a:rPr lang="en-US" sz="2600"/>
              <a:t>="</a:t>
            </a:r>
            <a:r>
              <a:rPr lang="en-US" sz="2600">
                <a:solidFill>
                  <a:schemeClr val="accent1"/>
                </a:solidFill>
              </a:rPr>
              <a:t>2</a:t>
            </a:r>
            <a:r>
              <a:rPr lang="en-US" sz="2600"/>
              <a:t>"/&gt;</a:t>
            </a:r>
          </a:p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600"/>
              <a:t>			&lt;/sequence&gt;</a:t>
            </a:r>
          </a:p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600"/>
              <a:t>			&lt;attribute name="title" type="string" 				</a:t>
            </a:r>
          </a:p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600"/>
              <a:t>				use="</a:t>
            </a:r>
            <a:r>
              <a:rPr lang="en-US" sz="2600">
                <a:solidFill>
                  <a:schemeClr val="accent1"/>
                </a:solidFill>
              </a:rPr>
              <a:t>required</a:t>
            </a:r>
            <a:r>
              <a:rPr lang="en-US" sz="2600"/>
              <a:t>"/&gt;</a:t>
            </a:r>
          </a:p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n-US" sz="2600"/>
              <a:t>		&lt;/restriction&gt;</a:t>
            </a:r>
            <a:endParaRPr lang="el-GR" sz="2600"/>
          </a:p>
          <a:p>
            <a:pPr marL="533400" indent="-533400" defTabSz="393700" eaLnBrk="1" hangingPunct="1">
              <a:buFont typeface="Wingdings" charset="0"/>
              <a:buNone/>
              <a:tabLst>
                <a:tab pos="1079500" algn="l"/>
              </a:tabLst>
            </a:pPr>
            <a:r>
              <a:rPr lang="el-GR" sz="2600"/>
              <a:t>&lt;/complexType&gt; </a:t>
            </a:r>
          </a:p>
        </p:txBody>
      </p:sp>
      <p:sp>
        <p:nvSpPr>
          <p:cNvPr id="126979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XML Schema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Restriction of Simple Data Types</a:t>
            </a:r>
            <a:endParaRPr lang="el-GR"/>
          </a:p>
        </p:txBody>
      </p:sp>
      <p:sp>
        <p:nvSpPr>
          <p:cNvPr id="129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8350" y="1628775"/>
            <a:ext cx="7980363" cy="4457700"/>
          </a:xfrm>
        </p:spPr>
        <p:txBody>
          <a:bodyPr/>
          <a:lstStyle/>
          <a:p>
            <a:pPr marL="533400" indent="-533400" eaLnBrk="1" hangingPunct="1">
              <a:buFont typeface="Wingdings" charset="0"/>
              <a:buNone/>
            </a:pPr>
            <a:r>
              <a:rPr lang="en-US"/>
              <a:t>&lt;</a:t>
            </a:r>
            <a:r>
              <a:rPr lang="en-US" err="1"/>
              <a:t>simpleType</a:t>
            </a:r>
            <a:r>
              <a:rPr lang="en-US"/>
              <a:t> name="</a:t>
            </a:r>
            <a:r>
              <a:rPr lang="en-US" err="1"/>
              <a:t>dayOfMonth</a:t>
            </a:r>
            <a:r>
              <a:rPr lang="en-US"/>
              <a:t>"&gt;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		&lt;restriction base="integer"&gt;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			&lt;</a:t>
            </a:r>
            <a:r>
              <a:rPr lang="en-US" err="1"/>
              <a:t>minInclusive</a:t>
            </a:r>
            <a:r>
              <a:rPr lang="en-US"/>
              <a:t> value="1"/&gt;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			&lt;</a:t>
            </a:r>
            <a:r>
              <a:rPr lang="en-US" err="1"/>
              <a:t>maxInclusive</a:t>
            </a:r>
            <a:r>
              <a:rPr lang="en-US"/>
              <a:t> value="31"/&gt;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		&lt;/restriction&gt;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&lt;/</a:t>
            </a:r>
            <a:r>
              <a:rPr lang="en-US" err="1"/>
              <a:t>simpleType</a:t>
            </a:r>
            <a:r>
              <a:rPr lang="en-US"/>
              <a:t>&gt;</a:t>
            </a:r>
            <a:endParaRPr lang="el-GR"/>
          </a:p>
        </p:txBody>
      </p:sp>
      <p:sp>
        <p:nvSpPr>
          <p:cNvPr id="129027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XML Schema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3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Data Type Restriction: Enumeration</a:t>
            </a:r>
            <a:endParaRPr lang="el-GR"/>
          </a:p>
        </p:txBody>
      </p:sp>
      <p:sp>
        <p:nvSpPr>
          <p:cNvPr id="1310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725" y="1341438"/>
            <a:ext cx="8281988" cy="5040312"/>
          </a:xfrm>
        </p:spPr>
        <p:txBody>
          <a:bodyPr/>
          <a:lstStyle/>
          <a:p>
            <a:pPr marL="533400" indent="-533400" eaLnBrk="1" hangingPunct="1">
              <a:buFont typeface="Wingdings" charset="0"/>
              <a:buNone/>
            </a:pPr>
            <a:r>
              <a:rPr lang="en-US"/>
              <a:t>&lt;</a:t>
            </a:r>
            <a:r>
              <a:rPr lang="en-US" err="1"/>
              <a:t>simpleType</a:t>
            </a:r>
            <a:r>
              <a:rPr lang="en-US"/>
              <a:t> name="</a:t>
            </a:r>
            <a:r>
              <a:rPr lang="en-US" err="1"/>
              <a:t>dayOfWeek</a:t>
            </a:r>
            <a:r>
              <a:rPr lang="en-US"/>
              <a:t>"&gt;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		&lt;restriction base="string"&gt;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/>
              <a:t>			&lt;enumeration value="Mon"/&gt;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/>
              <a:t>			&lt;enumeration value="Tue"/&gt;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/>
              <a:t>			&lt;enumeration value="Wed"/&gt;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/>
              <a:t>			&lt;enumeration value="Thu"/&gt;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/>
              <a:t>			&lt;enumeration value="Fri"/&gt;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/>
              <a:t>			&lt;enumeration value="Sat"/&gt;</a:t>
            </a:r>
          </a:p>
          <a:p>
            <a:pPr marL="533400" indent="-533400" eaLnBrk="1" hangingPunct="1">
              <a:lnSpc>
                <a:spcPct val="90000"/>
              </a:lnSpc>
              <a:buFont typeface="Wingdings" charset="0"/>
              <a:buNone/>
            </a:pPr>
            <a:r>
              <a:rPr lang="en-US"/>
              <a:t>			&lt;enumeration value="Sun"/&gt;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		&lt;/restriction&gt;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/>
              <a:t>&lt;/</a:t>
            </a:r>
            <a:r>
              <a:rPr lang="en-US" err="1"/>
              <a:t>simpleType</a:t>
            </a:r>
            <a:r>
              <a:rPr lang="en-US"/>
              <a:t>&gt;</a:t>
            </a:r>
            <a:endParaRPr lang="el-GR"/>
          </a:p>
        </p:txBody>
      </p:sp>
      <p:sp>
        <p:nvSpPr>
          <p:cNvPr id="131075" name="Text Box 4"/>
          <p:cNvSpPr txBox="1">
            <a:spLocks noChangeArrowheads="1"/>
          </p:cNvSpPr>
          <p:nvPr/>
        </p:nvSpPr>
        <p:spPr bwMode="auto">
          <a:xfrm>
            <a:off x="6156325" y="6435725"/>
            <a:ext cx="295275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charset="0"/>
              <a:buNone/>
            </a:pPr>
            <a:r>
              <a:rPr lang="en-US" sz="1800">
                <a:solidFill>
                  <a:srgbClr val="5F5F5F"/>
                </a:solidFill>
                <a:latin typeface="Calibri"/>
              </a:rPr>
              <a:t>(3) Structure: XML Schema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1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Schema: The Email Example</a:t>
            </a:r>
            <a:endParaRPr lang="el-GR"/>
          </a:p>
        </p:txBody>
      </p:sp>
      <p:sp>
        <p:nvSpPr>
          <p:cNvPr id="133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557338"/>
            <a:ext cx="8353425" cy="4895850"/>
          </a:xfrm>
        </p:spPr>
        <p:txBody>
          <a:bodyPr/>
          <a:lstStyle/>
          <a:p>
            <a:pPr marL="533400" indent="-533400" eaLnBrk="1" hangingPunct="1">
              <a:buFont typeface="Wingdings" charset="0"/>
              <a:buNone/>
            </a:pPr>
            <a:r>
              <a:rPr lang="en-US" dirty="0"/>
              <a:t>&lt;element name="email" type="</a:t>
            </a:r>
            <a:r>
              <a:rPr lang="en-US" b="1" dirty="0" err="1"/>
              <a:t>emailType</a:t>
            </a:r>
            <a:r>
              <a:rPr lang="en-US" dirty="0"/>
              <a:t>"/&gt;</a:t>
            </a:r>
          </a:p>
          <a:p>
            <a:pPr marL="533400" indent="-533400" eaLnBrk="1" hangingPunct="1">
              <a:buFont typeface="Wingdings" charset="0"/>
              <a:buNone/>
            </a:pPr>
            <a:endParaRPr lang="en-US" dirty="0"/>
          </a:p>
          <a:p>
            <a:pPr marL="533400" indent="-533400" eaLnBrk="1" hangingPunct="1">
              <a:buFont typeface="Wingdings" charset="0"/>
              <a:buNone/>
            </a:pPr>
            <a:r>
              <a:rPr lang="en-US" dirty="0"/>
              <a:t>&lt;</a:t>
            </a:r>
            <a:r>
              <a:rPr lang="en-US" dirty="0" err="1"/>
              <a:t>complexType</a:t>
            </a:r>
            <a:r>
              <a:rPr lang="en-US" dirty="0"/>
              <a:t> name="</a:t>
            </a:r>
            <a:r>
              <a:rPr lang="en-US" b="1" dirty="0" err="1"/>
              <a:t>emailType</a:t>
            </a:r>
            <a:r>
              <a:rPr lang="en-US" dirty="0"/>
              <a:t>"&gt;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dirty="0"/>
              <a:t>	&lt;sequence&gt;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dirty="0"/>
              <a:t>		&lt;element name="head" type="</a:t>
            </a:r>
            <a:r>
              <a:rPr lang="en-US" b="1" dirty="0" err="1"/>
              <a:t>headType</a:t>
            </a:r>
            <a:r>
              <a:rPr lang="en-US" dirty="0"/>
              <a:t>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dirty="0"/>
              <a:t>		&lt;element name="body" type="</a:t>
            </a:r>
            <a:r>
              <a:rPr lang="en-US" b="1" dirty="0" err="1"/>
              <a:t>bodyType</a:t>
            </a:r>
            <a:r>
              <a:rPr lang="en-US" dirty="0"/>
              <a:t>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dirty="0"/>
              <a:t>	&lt;/sequence&gt;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dirty="0"/>
              <a:t>&lt;/</a:t>
            </a:r>
            <a:r>
              <a:rPr lang="en-US" dirty="0" err="1"/>
              <a:t>complexType</a:t>
            </a:r>
            <a:r>
              <a:rPr lang="en-US" dirty="0"/>
              <a:t>&gt;</a:t>
            </a:r>
            <a:endParaRPr lang="el-GR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Schema: The Email Example</a:t>
            </a:r>
            <a:endParaRPr lang="el-GR"/>
          </a:p>
        </p:txBody>
      </p:sp>
      <p:sp>
        <p:nvSpPr>
          <p:cNvPr id="135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6725" y="1341438"/>
            <a:ext cx="8426450" cy="5111750"/>
          </a:xfrm>
        </p:spPr>
        <p:txBody>
          <a:bodyPr/>
          <a:lstStyle/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&lt;</a:t>
            </a:r>
            <a:r>
              <a:rPr lang="en-US" sz="2600" b="1" err="1"/>
              <a:t>complexType</a:t>
            </a:r>
            <a:r>
              <a:rPr lang="en-US" sz="2600"/>
              <a:t> name="</a:t>
            </a:r>
            <a:r>
              <a:rPr lang="en-US" sz="2600" b="1" err="1"/>
              <a:t>headType</a:t>
            </a:r>
            <a:r>
              <a:rPr lang="en-US" sz="2600"/>
              <a:t>"&gt;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	&lt;sequence&gt;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		&lt;element name="from" type="</a:t>
            </a:r>
            <a:r>
              <a:rPr lang="en-US" sz="2600" b="1" err="1"/>
              <a:t>nameAddress</a:t>
            </a:r>
            <a:r>
              <a:rPr lang="en-US" sz="2600"/>
              <a:t>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		&lt;element name="to" type="</a:t>
            </a:r>
            <a:r>
              <a:rPr lang="en-US" sz="2600" b="1" err="1"/>
              <a:t>nameAddress</a:t>
            </a:r>
            <a:r>
              <a:rPr lang="en-US" sz="2600"/>
              <a:t>"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			</a:t>
            </a:r>
            <a:r>
              <a:rPr lang="en-US" sz="2600" err="1"/>
              <a:t>minOccurs</a:t>
            </a:r>
            <a:r>
              <a:rPr lang="en-US" sz="2600"/>
              <a:t>="1" </a:t>
            </a:r>
            <a:r>
              <a:rPr lang="en-US" sz="2600" err="1"/>
              <a:t>maxOccurs</a:t>
            </a:r>
            <a:r>
              <a:rPr lang="en-US" sz="2600"/>
              <a:t>="unbounded"/&gt;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		&lt;element name="cc" type="</a:t>
            </a:r>
            <a:r>
              <a:rPr lang="en-US" sz="2600" err="1"/>
              <a:t>nameAddress</a:t>
            </a:r>
            <a:r>
              <a:rPr lang="en-US" sz="2600"/>
              <a:t>"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			</a:t>
            </a:r>
            <a:r>
              <a:rPr lang="en-US" sz="2600" err="1"/>
              <a:t>minOccurs</a:t>
            </a:r>
            <a:r>
              <a:rPr lang="en-US" sz="2600"/>
              <a:t>="0" </a:t>
            </a:r>
            <a:r>
              <a:rPr lang="en-US" sz="2600" err="1"/>
              <a:t>maxOccurs</a:t>
            </a:r>
            <a:r>
              <a:rPr lang="en-US" sz="2600"/>
              <a:t>="unbounded"/&gt;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		&lt;element name="subject" type="string"/&gt;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	&lt;/sequence&gt;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600"/>
              <a:t>&lt;/</a:t>
            </a:r>
            <a:r>
              <a:rPr lang="en-US" sz="2600" err="1"/>
              <a:t>complexType</a:t>
            </a:r>
            <a:r>
              <a:rPr lang="en-US" sz="2600"/>
              <a:t>&gt;</a:t>
            </a:r>
            <a:endParaRPr lang="el-GR" sz="260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XML Schema: The Email Example</a:t>
            </a:r>
            <a:endParaRPr lang="el-GR"/>
          </a:p>
        </p:txBody>
      </p:sp>
      <p:sp>
        <p:nvSpPr>
          <p:cNvPr id="137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557338"/>
            <a:ext cx="8280400" cy="4608512"/>
          </a:xfrm>
        </p:spPr>
        <p:txBody>
          <a:bodyPr/>
          <a:lstStyle/>
          <a:p>
            <a:pPr marL="533400" indent="-533400" eaLnBrk="1" hangingPunct="1">
              <a:buFont typeface="Wingdings" charset="0"/>
              <a:buNone/>
            </a:pPr>
            <a:r>
              <a:rPr lang="en-US" sz="2400"/>
              <a:t>&lt;</a:t>
            </a:r>
            <a:r>
              <a:rPr lang="en-US" sz="2400" err="1"/>
              <a:t>complexType</a:t>
            </a:r>
            <a:r>
              <a:rPr lang="en-US" sz="2400"/>
              <a:t> name="</a:t>
            </a:r>
            <a:r>
              <a:rPr lang="en-US" sz="2400" b="1" err="1"/>
              <a:t>nameAddress</a:t>
            </a:r>
            <a:r>
              <a:rPr lang="en-US" sz="2400"/>
              <a:t>"&gt;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400"/>
              <a:t>		&lt;attribute name="name" type="string" 		     </a:t>
            </a:r>
            <a:br>
              <a:rPr lang="en-US" sz="2400"/>
            </a:br>
            <a:r>
              <a:rPr lang="en-US" sz="2400"/>
              <a:t>        use="optional"/&gt;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400"/>
              <a:t>		&lt;attribute name="address" 			 </a:t>
            </a:r>
            <a:br>
              <a:rPr lang="en-US" sz="2400"/>
            </a:br>
            <a:r>
              <a:rPr lang="en-US" sz="2400"/>
              <a:t>       type="string" use="required"/&gt;</a:t>
            </a:r>
          </a:p>
          <a:p>
            <a:pPr marL="533400" indent="-533400" eaLnBrk="1" hangingPunct="1">
              <a:buFont typeface="Wingdings" charset="0"/>
              <a:buNone/>
            </a:pPr>
            <a:r>
              <a:rPr lang="en-US" sz="2400"/>
              <a:t>&lt;/</a:t>
            </a:r>
            <a:r>
              <a:rPr lang="en-US" sz="2400" err="1"/>
              <a:t>complexType</a:t>
            </a:r>
            <a:r>
              <a:rPr lang="en-US" sz="2400"/>
              <a:t>&gt;</a:t>
            </a:r>
          </a:p>
          <a:p>
            <a:pPr marL="533400" indent="-533400" eaLnBrk="1" hangingPunct="1">
              <a:buFont typeface="Wingdings" charset="0"/>
              <a:buNone/>
            </a:pPr>
            <a:endParaRPr lang="en-US" sz="2400"/>
          </a:p>
          <a:p>
            <a:pPr marL="533400" indent="-533400" eaLnBrk="1" hangingPunct="1"/>
            <a:r>
              <a:rPr lang="en-US"/>
              <a:t>Similar for </a:t>
            </a:r>
            <a:r>
              <a:rPr lang="el-GR"/>
              <a:t>bodyType 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400" dirty="0"/>
              <a:t>Next</a:t>
            </a:r>
            <a:endParaRPr lang="el-GR" sz="4400" dirty="0"/>
          </a:p>
        </p:txBody>
      </p:sp>
      <p:sp>
        <p:nvSpPr>
          <p:cNvPr id="1392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484313"/>
            <a:ext cx="7980363" cy="4824412"/>
          </a:xfrm>
        </p:spPr>
        <p:txBody>
          <a:bodyPr/>
          <a:lstStyle/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(1) Introduction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(2) Description of XML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dirty="0">
                <a:solidFill>
                  <a:srgbClr val="5F5F5F"/>
                </a:solidFill>
              </a:rPr>
              <a:t>(3) Structuring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 dirty="0">
                <a:solidFill>
                  <a:srgbClr val="5F5F5F"/>
                </a:solidFill>
                <a:ea typeface="ＭＳ Ｐゴシック" charset="0"/>
              </a:rPr>
              <a:t>DTDs</a:t>
            </a:r>
          </a:p>
          <a:p>
            <a:pPr marL="914400" lvl="1" indent="-457200" eaLnBrk="1" hangingPunct="1">
              <a:lnSpc>
                <a:spcPct val="120000"/>
              </a:lnSpc>
            </a:pPr>
            <a:r>
              <a:rPr lang="en-US" sz="2800" dirty="0">
                <a:solidFill>
                  <a:srgbClr val="5F5F5F"/>
                </a:solidFill>
                <a:ea typeface="ＭＳ Ｐゴシック" charset="0"/>
              </a:rPr>
              <a:t>XML Schema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 dirty="0"/>
              <a:t>(4) Namespaces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 dirty="0">
                <a:solidFill>
                  <a:schemeClr val="tx1"/>
                </a:solidFill>
              </a:rPr>
              <a:t>(5) Accessing, querying XML documents: XPath</a:t>
            </a:r>
          </a:p>
          <a:p>
            <a:pPr marL="533400" indent="-533400" eaLnBrk="1" hangingPunct="1">
              <a:lnSpc>
                <a:spcPct val="120000"/>
              </a:lnSpc>
              <a:buFont typeface="Wingdings" charset="0"/>
              <a:buNone/>
            </a:pPr>
            <a:r>
              <a:rPr lang="en-US" b="1" dirty="0">
                <a:solidFill>
                  <a:schemeClr val="tx1"/>
                </a:solidFill>
              </a:rPr>
              <a:t>(6) Transformations: XSLT</a:t>
            </a:r>
            <a:endParaRPr lang="el-GR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Same Example in XML</a:t>
            </a:r>
            <a:r>
              <a:rPr lang="el-GR" dirty="0"/>
              <a:t> 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772915"/>
            <a:ext cx="8497887" cy="4464397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&lt;book&gt;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&lt;title&gt;Nonmonotonic Reasoning: Context-Dependent Reasoning&lt;/title&gt;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&lt;author&gt;V. Marek&lt;/author&gt;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&lt;author&gt;M. Truszczynski&lt;/author&gt;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&lt;publisher&gt;Springer&lt;/publisher&gt;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&lt;year&gt;1993&lt;/year&gt;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	&lt;ISBN&gt;0387976892&lt;/ISBN&gt;</a:t>
            </a:r>
          </a:p>
          <a:p>
            <a:pPr eaLnBrk="1" hangingPunct="1">
              <a:lnSpc>
                <a:spcPct val="90000"/>
              </a:lnSpc>
              <a:buFont typeface="Wingdings" charset="0"/>
              <a:buNone/>
            </a:pPr>
            <a:r>
              <a:rPr lang="en-US" dirty="0"/>
              <a:t>&lt;/book&gt;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HTML versus XML: Similarities</a:t>
            </a:r>
            <a:endParaRPr lang="el-GR" dirty="0"/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55576" y="1844749"/>
            <a:ext cx="7849120" cy="3600301"/>
          </a:xfrm>
        </p:spPr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en-US" sz="3200" dirty="0">
                <a:sym typeface="Symbol" charset="0"/>
              </a:rPr>
              <a:t>Both </a:t>
            </a:r>
            <a:r>
              <a:rPr lang="el-GR" sz="3200" dirty="0">
                <a:sym typeface="Symbol" charset="0"/>
              </a:rPr>
              <a:t>use </a:t>
            </a:r>
            <a:r>
              <a:rPr lang="el-GR" sz="3200" b="1" dirty="0">
                <a:solidFill>
                  <a:schemeClr val="accent1"/>
                </a:solidFill>
                <a:sym typeface="Symbol" charset="0"/>
              </a:rPr>
              <a:t>tags</a:t>
            </a:r>
            <a:r>
              <a:rPr lang="el-GR" sz="3200" dirty="0">
                <a:sym typeface="Symbol" charset="0"/>
              </a:rPr>
              <a:t> (e.g. &lt;h2&gt; and &lt;/year&gt;) </a:t>
            </a:r>
            <a:endParaRPr lang="en-US" sz="3200" dirty="0">
              <a:sym typeface="Symbol" charset="0"/>
            </a:endParaRPr>
          </a:p>
          <a:p>
            <a:pPr eaLnBrk="1" hangingPunct="1">
              <a:lnSpc>
                <a:spcPct val="110000"/>
              </a:lnSpc>
            </a:pPr>
            <a:r>
              <a:rPr lang="el-GR" sz="3200" dirty="0">
                <a:sym typeface="Symbol" charset="0"/>
              </a:rPr>
              <a:t>Tags </a:t>
            </a:r>
            <a:r>
              <a:rPr lang="el-GR" sz="3200" dirty="0" err="1">
                <a:sym typeface="Symbol" charset="0"/>
              </a:rPr>
              <a:t>may</a:t>
            </a:r>
            <a:r>
              <a:rPr lang="el-GR" sz="3200" dirty="0">
                <a:sym typeface="Symbol" charset="0"/>
              </a:rPr>
              <a:t> </a:t>
            </a:r>
            <a:r>
              <a:rPr lang="el-GR" sz="3200" dirty="0" err="1">
                <a:sym typeface="Symbol" charset="0"/>
              </a:rPr>
              <a:t>be</a:t>
            </a:r>
            <a:r>
              <a:rPr lang="el-GR" sz="3200" dirty="0">
                <a:sym typeface="Symbol" charset="0"/>
              </a:rPr>
              <a:t> </a:t>
            </a:r>
            <a:r>
              <a:rPr lang="el-GR" sz="3200" dirty="0" err="1">
                <a:sym typeface="Symbol" charset="0"/>
              </a:rPr>
              <a:t>nested</a:t>
            </a:r>
            <a:r>
              <a:rPr lang="el-GR" sz="3200" dirty="0">
                <a:sym typeface="Symbol" charset="0"/>
              </a:rPr>
              <a:t> (tags </a:t>
            </a:r>
            <a:r>
              <a:rPr lang="el-GR" sz="3200" dirty="0" err="1">
                <a:sym typeface="Symbol" charset="0"/>
              </a:rPr>
              <a:t>within</a:t>
            </a:r>
            <a:r>
              <a:rPr lang="el-GR" sz="3200" dirty="0">
                <a:sym typeface="Symbol" charset="0"/>
              </a:rPr>
              <a:t> tags) </a:t>
            </a:r>
            <a:endParaRPr lang="en-US" sz="3200" dirty="0">
              <a:sym typeface="Symbol" charset="0"/>
            </a:endParaRPr>
          </a:p>
          <a:p>
            <a:pPr eaLnBrk="1" hangingPunct="1">
              <a:lnSpc>
                <a:spcPct val="110000"/>
              </a:lnSpc>
            </a:pPr>
            <a:r>
              <a:rPr lang="el-GR" sz="3200" dirty="0">
                <a:sym typeface="Symbol" charset="0"/>
              </a:rPr>
              <a:t>Human </a:t>
            </a:r>
            <a:r>
              <a:rPr lang="el-GR" sz="3200" dirty="0" err="1">
                <a:sym typeface="Symbol" charset="0"/>
              </a:rPr>
              <a:t>users</a:t>
            </a:r>
            <a:r>
              <a:rPr lang="el-GR" sz="3200" dirty="0">
                <a:sym typeface="Symbol" charset="0"/>
              </a:rPr>
              <a:t> </a:t>
            </a:r>
            <a:r>
              <a:rPr lang="el-GR" sz="3200" dirty="0" err="1">
                <a:sym typeface="Symbol" charset="0"/>
              </a:rPr>
              <a:t>can</a:t>
            </a:r>
            <a:r>
              <a:rPr lang="el-GR" sz="3200" dirty="0">
                <a:sym typeface="Symbol" charset="0"/>
              </a:rPr>
              <a:t> </a:t>
            </a:r>
            <a:r>
              <a:rPr lang="el-GR" sz="3200" dirty="0" err="1">
                <a:sym typeface="Symbol" charset="0"/>
              </a:rPr>
              <a:t>read</a:t>
            </a:r>
            <a:r>
              <a:rPr lang="el-GR" sz="3200" dirty="0">
                <a:sym typeface="Symbol" charset="0"/>
              </a:rPr>
              <a:t> </a:t>
            </a:r>
            <a:r>
              <a:rPr lang="en-US" sz="3200" dirty="0">
                <a:sym typeface="Symbol" charset="0"/>
              </a:rPr>
              <a:t>and interpret </a:t>
            </a:r>
            <a:r>
              <a:rPr lang="el-GR" sz="3200" dirty="0" err="1">
                <a:sym typeface="Symbol" charset="0"/>
              </a:rPr>
              <a:t>both</a:t>
            </a:r>
            <a:r>
              <a:rPr lang="el-GR" sz="3200" dirty="0">
                <a:sym typeface="Symbol" charset="0"/>
              </a:rPr>
              <a:t> HTML and XML </a:t>
            </a:r>
            <a:r>
              <a:rPr lang="el-GR" sz="3200" dirty="0" err="1">
                <a:sym typeface="Symbol" charset="0"/>
              </a:rPr>
              <a:t>representations</a:t>
            </a:r>
            <a:r>
              <a:rPr lang="el-GR" sz="3200" dirty="0">
                <a:sym typeface="Symbol" charset="0"/>
              </a:rPr>
              <a:t> </a:t>
            </a:r>
            <a:r>
              <a:rPr lang="en-US" sz="3200" dirty="0">
                <a:sym typeface="Symbol" charset="0"/>
              </a:rPr>
              <a:t>“</a:t>
            </a:r>
            <a:r>
              <a:rPr lang="el-GR" sz="3200" dirty="0" err="1">
                <a:sym typeface="Symbol" charset="0"/>
              </a:rPr>
              <a:t>easily</a:t>
            </a:r>
            <a:r>
              <a:rPr lang="en-US" sz="3200" dirty="0">
                <a:sym typeface="Symbol" charset="0"/>
              </a:rPr>
              <a:t>”</a:t>
            </a:r>
            <a:r>
              <a:rPr lang="el-GR" sz="3200" dirty="0">
                <a:sym typeface="Symbol" charset="0"/>
              </a:rPr>
              <a:t> </a:t>
            </a:r>
            <a:endParaRPr lang="en-US" sz="3200" dirty="0">
              <a:sym typeface="Symbol" charset="0"/>
            </a:endParaRPr>
          </a:p>
          <a:p>
            <a:pPr eaLnBrk="1" hangingPunct="1">
              <a:lnSpc>
                <a:spcPct val="110000"/>
              </a:lnSpc>
              <a:buFont typeface="Wingdings" charset="0"/>
              <a:buNone/>
            </a:pPr>
            <a:r>
              <a:rPr lang="en-US" sz="3200" dirty="0">
                <a:sym typeface="Symbol" charset="0"/>
              </a:rPr>
              <a:t>… </a:t>
            </a:r>
            <a:r>
              <a:rPr lang="en-US" sz="3200" b="1" dirty="0">
                <a:solidFill>
                  <a:schemeClr val="accent1"/>
                </a:solidFill>
                <a:sym typeface="Symbol" charset="0"/>
              </a:rPr>
              <a:t>But how about machines?</a:t>
            </a:r>
            <a:endParaRPr lang="el-GR" sz="3200" b="1" dirty="0">
              <a:solidFill>
                <a:schemeClr val="accent1"/>
              </a:solidFill>
              <a:sym typeface="Symbol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AutoShape 2"/>
          <p:cNvSpPr>
            <a:spLocks noGrp="1" noChangeArrowheads="1"/>
          </p:cNvSpPr>
          <p:nvPr>
            <p:ph type="title"/>
          </p:nvPr>
        </p:nvSpPr>
        <p:spPr>
          <a:xfrm>
            <a:off x="323850" y="260350"/>
            <a:ext cx="8496300" cy="865188"/>
          </a:xfrm>
        </p:spPr>
        <p:txBody>
          <a:bodyPr/>
          <a:lstStyle/>
          <a:p>
            <a:pPr eaLnBrk="1" hangingPunct="1"/>
            <a:r>
              <a:rPr lang="en-US" sz="3600" dirty="0"/>
              <a:t>Problems Interpreting HTML Documents</a:t>
            </a:r>
            <a:endParaRPr lang="el-GR" sz="3600" dirty="0"/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 typeface="Wingdings" charset="0"/>
              <a:buNone/>
            </a:pPr>
            <a:r>
              <a:rPr lang="en-US" sz="3200" dirty="0"/>
              <a:t>Problems for a machine</a:t>
            </a:r>
            <a:r>
              <a:rPr lang="el-GR" sz="3200" dirty="0"/>
              <a:t> </a:t>
            </a:r>
            <a:r>
              <a:rPr lang="el-GR" sz="3200" dirty="0" err="1"/>
              <a:t>trying</a:t>
            </a:r>
            <a:r>
              <a:rPr lang="el-GR" sz="3200" dirty="0"/>
              <a:t> </a:t>
            </a:r>
            <a:r>
              <a:rPr lang="el-GR" sz="3200" dirty="0" err="1"/>
              <a:t>to</a:t>
            </a:r>
            <a:r>
              <a:rPr lang="el-GR" sz="3200" dirty="0"/>
              <a:t> </a:t>
            </a:r>
            <a:r>
              <a:rPr lang="en-US" sz="3200" dirty="0"/>
              <a:t>get the author </a:t>
            </a:r>
            <a:r>
              <a:rPr lang="el-GR" sz="3200" dirty="0" err="1"/>
              <a:t>names</a:t>
            </a:r>
            <a:r>
              <a:rPr lang="el-GR" sz="3200" dirty="0"/>
              <a:t> of the </a:t>
            </a:r>
            <a:r>
              <a:rPr lang="el-GR" sz="3200" dirty="0" err="1"/>
              <a:t>book</a:t>
            </a:r>
            <a:r>
              <a:rPr lang="el-GR" sz="3200" dirty="0"/>
              <a:t> </a:t>
            </a:r>
            <a:endParaRPr lang="en-US" sz="3200" dirty="0"/>
          </a:p>
          <a:p>
            <a:pPr marL="280988" lvl="1" indent="-168275" eaLnBrk="1" hangingPunct="1"/>
            <a:r>
              <a:rPr lang="en-US" sz="3200" dirty="0">
                <a:ea typeface="ＭＳ Ｐゴシック" charset="0"/>
              </a:rPr>
              <a:t>A</a:t>
            </a:r>
            <a:r>
              <a:rPr lang="en-GB" sz="3200" dirty="0" err="1">
                <a:ea typeface="ＭＳ Ｐゴシック" charset="0"/>
              </a:rPr>
              <a:t>uthors</a:t>
            </a:r>
            <a:r>
              <a:rPr lang="en-GB" sz="3200" dirty="0">
                <a:ea typeface="ＭＳ Ｐゴシック" charset="0"/>
              </a:rPr>
              <a:t>’ names could appear immediately after the title</a:t>
            </a:r>
            <a:endParaRPr lang="en-US" sz="3200" dirty="0">
              <a:ea typeface="ＭＳ Ｐゴシック" charset="0"/>
            </a:endParaRPr>
          </a:p>
          <a:p>
            <a:pPr marL="280988" lvl="1" indent="-168275" eaLnBrk="1" hangingPunct="1"/>
            <a:r>
              <a:rPr lang="en-US" sz="3200" dirty="0">
                <a:ea typeface="ＭＳ Ｐゴシック" charset="0"/>
              </a:rPr>
              <a:t>or</a:t>
            </a:r>
            <a:r>
              <a:rPr lang="en-GB" sz="3200" dirty="0">
                <a:ea typeface="ＭＳ Ｐゴシック" charset="0"/>
              </a:rPr>
              <a:t> immediately after the word “</a:t>
            </a:r>
            <a:r>
              <a:rPr lang="en-GB" altLang="ja-JP" sz="3200" i="1" dirty="0">
                <a:ea typeface="ＭＳ Ｐゴシック" charset="0"/>
              </a:rPr>
              <a:t>by</a:t>
            </a:r>
            <a:r>
              <a:rPr lang="en-GB" sz="3200" i="1" dirty="0">
                <a:ea typeface="ＭＳ Ｐゴシック" charset="0"/>
              </a:rPr>
              <a:t>”</a:t>
            </a:r>
            <a:r>
              <a:rPr lang="en-GB" altLang="ja-JP" sz="3200" i="1" dirty="0">
                <a:ea typeface="ＭＳ Ｐゴシック" charset="0"/>
              </a:rPr>
              <a:t> (</a:t>
            </a:r>
            <a:r>
              <a:rPr lang="en-GB" altLang="ja-JP" sz="3200" dirty="0">
                <a:ea typeface="ＭＳ Ｐゴシック" charset="0"/>
              </a:rPr>
              <a:t>or</a:t>
            </a:r>
            <a:r>
              <a:rPr lang="en-GB" altLang="ja-JP" sz="3200" i="1" dirty="0">
                <a:ea typeface="ＭＳ Ｐゴシック" charset="0"/>
              </a:rPr>
              <a:t> </a:t>
            </a:r>
            <a:r>
              <a:rPr lang="en-GB" sz="3200" i="1" dirty="0">
                <a:ea typeface="ＭＳ Ｐゴシック" charset="0"/>
              </a:rPr>
              <a:t>“</a:t>
            </a:r>
            <a:r>
              <a:rPr lang="en-GB" altLang="ja-JP" sz="3200" i="1" dirty="0">
                <a:ea typeface="ＭＳ Ｐゴシック" charset="0"/>
              </a:rPr>
              <a:t>van</a:t>
            </a:r>
            <a:r>
              <a:rPr lang="en-GB" sz="3200" i="1" dirty="0">
                <a:ea typeface="ＭＳ Ｐゴシック" charset="0"/>
              </a:rPr>
              <a:t>”</a:t>
            </a:r>
            <a:r>
              <a:rPr lang="en-GB" altLang="ja-JP" sz="3200" i="1" dirty="0">
                <a:ea typeface="ＭＳ Ｐゴシック" charset="0"/>
              </a:rPr>
              <a:t> </a:t>
            </a:r>
            <a:r>
              <a:rPr lang="en-GB" altLang="ja-JP" sz="3200" dirty="0">
                <a:ea typeface="ＭＳ Ｐゴシック" charset="0"/>
              </a:rPr>
              <a:t>if it’s in Dutch)</a:t>
            </a:r>
          </a:p>
          <a:p>
            <a:pPr marL="280988" lvl="1" indent="-168275" eaLnBrk="1" hangingPunct="1"/>
            <a:r>
              <a:rPr lang="en-US" sz="3200" dirty="0">
                <a:ea typeface="ＭＳ Ｐゴシック" charset="0"/>
              </a:rPr>
              <a:t>Are there two</a:t>
            </a:r>
            <a:r>
              <a:rPr lang="en-GB" sz="3200" dirty="0">
                <a:ea typeface="ＭＳ Ｐゴシック" charset="0"/>
              </a:rPr>
              <a:t> authors or just one, called “</a:t>
            </a:r>
            <a:r>
              <a:rPr lang="en-GB" altLang="ja-JP" sz="3200" i="1" dirty="0">
                <a:ea typeface="ＭＳ Ｐゴシック" charset="0"/>
              </a:rPr>
              <a:t>V. Marek and M. </a:t>
            </a:r>
            <a:r>
              <a:rPr lang="en-GB" altLang="ja-JP" sz="3200" i="1" dirty="0" err="1">
                <a:ea typeface="ＭＳ Ｐゴシック" charset="0"/>
              </a:rPr>
              <a:t>Truszczynski</a:t>
            </a:r>
            <a:r>
              <a:rPr lang="en-GB" sz="3200" dirty="0">
                <a:ea typeface="ＭＳ Ｐゴシック" charset="0"/>
              </a:rPr>
              <a:t>”</a:t>
            </a:r>
            <a:r>
              <a:rPr lang="en-GB" altLang="ja-JP" sz="3200" dirty="0">
                <a:ea typeface="ＭＳ Ｐゴシック" charset="0"/>
              </a:rPr>
              <a:t>? </a:t>
            </a:r>
            <a:endParaRPr lang="el-GR" sz="3200" dirty="0">
              <a:ea typeface="ＭＳ Ｐゴシック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868144" y="5429076"/>
            <a:ext cx="3240088" cy="13843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spAutoFit/>
          </a:bodyPr>
          <a:lstStyle/>
          <a:p>
            <a:pPr>
              <a:buFont typeface="Wingdings" charset="0"/>
              <a:buNone/>
              <a:defRPr/>
            </a:pPr>
            <a:r>
              <a:rPr lang="en-US" sz="1400" dirty="0">
                <a:latin typeface="Calibri"/>
              </a:rPr>
              <a:t>&lt;h2&gt;Nonmonotonic Reasoning: Context-Dependent Reasoning&lt;/h2&gt;</a:t>
            </a:r>
          </a:p>
          <a:p>
            <a:pPr>
              <a:buFont typeface="Wingdings" charset="0"/>
              <a:buNone/>
              <a:defRPr/>
            </a:pPr>
            <a:r>
              <a:rPr lang="en-US" sz="1400" dirty="0">
                <a:latin typeface="Calibri"/>
              </a:rPr>
              <a:t>&lt;i&gt;by &lt;b&gt;V. Marek&lt;/b&gt; and &lt;b&gt;M. Truszczynski&lt;/b&gt;&lt;/i&gt;&lt;br&gt;</a:t>
            </a:r>
          </a:p>
          <a:p>
            <a:pPr>
              <a:buFont typeface="Wingdings" charset="0"/>
              <a:buNone/>
              <a:defRPr/>
            </a:pPr>
            <a:r>
              <a:rPr lang="en-US" sz="1400" dirty="0">
                <a:latin typeface="Calibri"/>
              </a:rPr>
              <a:t>Springer 1993&lt;br&gt;</a:t>
            </a:r>
          </a:p>
          <a:p>
            <a:pPr>
              <a:buFont typeface="Wingdings" charset="0"/>
              <a:buNone/>
              <a:defRPr/>
            </a:pPr>
            <a:r>
              <a:rPr lang="en-US" sz="1400" dirty="0">
                <a:latin typeface="Calibri"/>
              </a:rPr>
              <a:t>ISBN 0387976892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psules">
  <a:themeElements>
    <a:clrScheme name="Custom 38">
      <a:dk1>
        <a:srgbClr val="003366"/>
      </a:dk1>
      <a:lt1>
        <a:srgbClr val="FFFFFF"/>
      </a:lt1>
      <a:dk2>
        <a:srgbClr val="006666"/>
      </a:dk2>
      <a:lt2>
        <a:srgbClr val="666699"/>
      </a:lt2>
      <a:accent1>
        <a:srgbClr val="0000FF"/>
      </a:accent1>
      <a:accent2>
        <a:srgbClr val="99CC99"/>
      </a:accent2>
      <a:accent3>
        <a:srgbClr val="FFFFFF"/>
      </a:accent3>
      <a:accent4>
        <a:srgbClr val="002A56"/>
      </a:accent4>
      <a:accent5>
        <a:srgbClr val="ADE2E2"/>
      </a:accent5>
      <a:accent6>
        <a:srgbClr val="8AB98A"/>
      </a:accent6>
      <a:hlink>
        <a:srgbClr val="003366"/>
      </a:hlink>
      <a:folHlink>
        <a:srgbClr val="0000FF"/>
      </a:folHlink>
    </a:clrScheme>
    <a:fontScheme name="Capsule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apsule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Capsules</Template>
  <TotalTime>7631</TotalTime>
  <Words>2753</Words>
  <Application>Microsoft Macintosh PowerPoint</Application>
  <PresentationFormat>On-screen Show (4:3)</PresentationFormat>
  <Paragraphs>645</Paragraphs>
  <Slides>68</Slides>
  <Notes>66</Notes>
  <HiddenSlides>11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2" baseType="lpstr">
      <vt:lpstr>Arial</vt:lpstr>
      <vt:lpstr>Calibri</vt:lpstr>
      <vt:lpstr>Wingdings</vt:lpstr>
      <vt:lpstr>Capsules</vt:lpstr>
      <vt:lpstr>Structured Web Documents in XML (a)  </vt:lpstr>
      <vt:lpstr>Outline</vt:lpstr>
      <vt:lpstr>Role of XML in the Semantic Web</vt:lpstr>
      <vt:lpstr>To paraphrase Jamie Zawinski</vt:lpstr>
      <vt:lpstr>History</vt:lpstr>
      <vt:lpstr>An HTML Example</vt:lpstr>
      <vt:lpstr>The Same Example in XML </vt:lpstr>
      <vt:lpstr>HTML versus XML: Similarities</vt:lpstr>
      <vt:lpstr>Problems Interpreting HTML Documents</vt:lpstr>
      <vt:lpstr>HTML vs XML: Structural Information</vt:lpstr>
      <vt:lpstr>HTML vs XML: Structural Information </vt:lpstr>
      <vt:lpstr>HTML vs. XML: Formatting</vt:lpstr>
      <vt:lpstr>HTML vs. XML: Another Example</vt:lpstr>
      <vt:lpstr>HTML vs. XML: Different Use of Tags</vt:lpstr>
      <vt:lpstr>XML Vocabularies</vt:lpstr>
      <vt:lpstr>Outline</vt:lpstr>
      <vt:lpstr>The XML Language</vt:lpstr>
      <vt:lpstr>Prolog of an XML Document</vt:lpstr>
      <vt:lpstr>XML Elements</vt:lpstr>
      <vt:lpstr>XML Elements</vt:lpstr>
      <vt:lpstr>Content of XML Elements</vt:lpstr>
      <vt:lpstr>XML Attributes</vt:lpstr>
      <vt:lpstr>XML Attributes: An Example</vt:lpstr>
      <vt:lpstr>The Same Example without Attributes</vt:lpstr>
      <vt:lpstr>XML Elements vs. Attributes</vt:lpstr>
      <vt:lpstr>Further Components of XML Docs</vt:lpstr>
      <vt:lpstr>Well-Formed XML Documents</vt:lpstr>
      <vt:lpstr>The Tree Model of XML Docs </vt:lpstr>
      <vt:lpstr>Tree Model of XML Documents</vt:lpstr>
      <vt:lpstr>Tree Model of XML Documents</vt:lpstr>
      <vt:lpstr>Outline</vt:lpstr>
      <vt:lpstr>Structuring XML Documents </vt:lpstr>
      <vt:lpstr>Structuring XML Documents</vt:lpstr>
      <vt:lpstr>DTD: Element Type Definition</vt:lpstr>
      <vt:lpstr>The Meaning of the DTD</vt:lpstr>
      <vt:lpstr>Disjunction in Element Type Definitions</vt:lpstr>
      <vt:lpstr>Example of an XML Element</vt:lpstr>
      <vt:lpstr>Corresponding DTD</vt:lpstr>
      <vt:lpstr>Comments on the DTD</vt:lpstr>
      <vt:lpstr>Comments on the DTD</vt:lpstr>
      <vt:lpstr>DTD: Attribute Types</vt:lpstr>
      <vt:lpstr>DTD: Attribute Value Types</vt:lpstr>
      <vt:lpstr>Referencing with IDREF and IDREFS </vt:lpstr>
      <vt:lpstr>An XML Document Respecting the DTD</vt:lpstr>
      <vt:lpstr>Email Element DTD 1/2</vt:lpstr>
      <vt:lpstr>Email Element DTD 2/2</vt:lpstr>
      <vt:lpstr>Interesting Parts of the Email DTD</vt:lpstr>
      <vt:lpstr>Interesting Parts of the Email DTD</vt:lpstr>
      <vt:lpstr>Remarks on DTDs </vt:lpstr>
      <vt:lpstr>Outline</vt:lpstr>
      <vt:lpstr>XML Schema (XSD)</vt:lpstr>
      <vt:lpstr>XML Schema</vt:lpstr>
      <vt:lpstr>Element Types</vt:lpstr>
      <vt:lpstr>Attribute Types</vt:lpstr>
      <vt:lpstr>Data Types</vt:lpstr>
      <vt:lpstr>Complex Data Types</vt:lpstr>
      <vt:lpstr>A Data Type Example</vt:lpstr>
      <vt:lpstr>Data Type Extension</vt:lpstr>
      <vt:lpstr>Resulting Data Type</vt:lpstr>
      <vt:lpstr>Data Type Extension</vt:lpstr>
      <vt:lpstr>Data Type Restriction</vt:lpstr>
      <vt:lpstr>Example of Data Type Restriction</vt:lpstr>
      <vt:lpstr>Restriction of Simple Data Types</vt:lpstr>
      <vt:lpstr>Data Type Restriction: Enumeration</vt:lpstr>
      <vt:lpstr>XML Schema: The Email Example</vt:lpstr>
      <vt:lpstr>XML Schema: The Email Example</vt:lpstr>
      <vt:lpstr>XML Schema: The Email Example</vt:lpstr>
      <vt:lpstr>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Discussion of Some Intuitions of Defeasible Reasoning</dc:title>
  <dc:creator>ics</dc:creator>
  <cp:lastModifiedBy>Tim Finin</cp:lastModifiedBy>
  <cp:revision>151</cp:revision>
  <cp:lastPrinted>2018-09-10T19:41:29Z</cp:lastPrinted>
  <dcterms:created xsi:type="dcterms:W3CDTF">2009-02-02T21:23:45Z</dcterms:created>
  <dcterms:modified xsi:type="dcterms:W3CDTF">2019-09-09T00:50:52Z</dcterms:modified>
</cp:coreProperties>
</file>

<file path=docProps/thumbnail.jpeg>
</file>